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0" r:id="rId1"/>
    <p:sldMasterId id="2147483661" r:id="rId2"/>
  </p:sldMasterIdLst>
  <p:notesMasterIdLst>
    <p:notesMasterId r:id="rId34"/>
  </p:notesMasterIdLst>
  <p:sldIdLst>
    <p:sldId id="256" r:id="rId3"/>
    <p:sldId id="298" r:id="rId4"/>
    <p:sldId id="258" r:id="rId5"/>
    <p:sldId id="294" r:id="rId6"/>
    <p:sldId id="260" r:id="rId7"/>
    <p:sldId id="292" r:id="rId8"/>
    <p:sldId id="300" r:id="rId9"/>
    <p:sldId id="301" r:id="rId10"/>
    <p:sldId id="296" r:id="rId11"/>
    <p:sldId id="274" r:id="rId12"/>
    <p:sldId id="275" r:id="rId13"/>
    <p:sldId id="267" r:id="rId14"/>
    <p:sldId id="285" r:id="rId15"/>
    <p:sldId id="302" r:id="rId16"/>
    <p:sldId id="303" r:id="rId17"/>
    <p:sldId id="268" r:id="rId18"/>
    <p:sldId id="293" r:id="rId19"/>
    <p:sldId id="286" r:id="rId20"/>
    <p:sldId id="287" r:id="rId21"/>
    <p:sldId id="288" r:id="rId22"/>
    <p:sldId id="289" r:id="rId23"/>
    <p:sldId id="290" r:id="rId24"/>
    <p:sldId id="291" r:id="rId25"/>
    <p:sldId id="297" r:id="rId26"/>
    <p:sldId id="279" r:id="rId27"/>
    <p:sldId id="304" r:id="rId28"/>
    <p:sldId id="305" r:id="rId29"/>
    <p:sldId id="306" r:id="rId30"/>
    <p:sldId id="282" r:id="rId31"/>
    <p:sldId id="299" r:id="rId32"/>
    <p:sldId id="272" r:id="rId3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2521F1-0CCD-41F8-AE39-7A690F93C782}">
  <a:tblStyle styleId="{ED2521F1-0CCD-41F8-AE39-7A690F93C782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18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852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Semester%203%20-%20UPC\WaterEurope\Week1\Hyetograph\Hyetograph-IDF-10year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Semester%203%20-%20UPC\WaterEurope\Week1\Hyetograph\Hyetograph-IDF-10year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Semester%203%20-%20UPC\WaterEurope\Week1\Hyetograph\Hyetograph-IDF-10year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1800" dirty="0"/>
              <a:t>IDF</a:t>
            </a:r>
            <a:r>
              <a:rPr lang="en-GB" sz="1800" baseline="0" dirty="0"/>
              <a:t> Curve : 10 </a:t>
            </a:r>
            <a:r>
              <a:rPr lang="en-GB" sz="1800" baseline="0" dirty="0" err="1"/>
              <a:t>Yrs</a:t>
            </a:r>
            <a:r>
              <a:rPr lang="en-GB" sz="1800" baseline="0" dirty="0"/>
              <a:t> return period</a:t>
            </a:r>
            <a:endParaRPr lang="en-GB" sz="1800" dirty="0"/>
          </a:p>
        </c:rich>
      </c:tx>
      <c:layout>
        <c:manualLayout>
          <c:xMode val="edge"/>
          <c:yMode val="edge"/>
          <c:x val="0.2579781105555739"/>
          <c:y val="3.3212547421357118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177692578847517"/>
          <c:y val="0.1752650656791761"/>
          <c:w val="0.85189107117860019"/>
          <c:h val="0.68759579510741531"/>
        </c:manualLayout>
      </c:layout>
      <c:scatterChart>
        <c:scatterStyle val="smooth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'10Yrs'!$C$9:$C$56</c:f>
              <c:numCache>
                <c:formatCode>General</c:formatCode>
                <c:ptCount val="48"/>
                <c:pt idx="0">
                  <c:v>0.5</c:v>
                </c:pt>
                <c:pt idx="1">
                  <c:v>1</c:v>
                </c:pt>
                <c:pt idx="2">
                  <c:v>1.5</c:v>
                </c:pt>
                <c:pt idx="3">
                  <c:v>2</c:v>
                </c:pt>
                <c:pt idx="4">
                  <c:v>2.5</c:v>
                </c:pt>
                <c:pt idx="5">
                  <c:v>3</c:v>
                </c:pt>
                <c:pt idx="6">
                  <c:v>3.5</c:v>
                </c:pt>
                <c:pt idx="7">
                  <c:v>4</c:v>
                </c:pt>
                <c:pt idx="8">
                  <c:v>4.5</c:v>
                </c:pt>
                <c:pt idx="9">
                  <c:v>5</c:v>
                </c:pt>
                <c:pt idx="10">
                  <c:v>5.5</c:v>
                </c:pt>
                <c:pt idx="11">
                  <c:v>6</c:v>
                </c:pt>
                <c:pt idx="12">
                  <c:v>6.5</c:v>
                </c:pt>
                <c:pt idx="13">
                  <c:v>7</c:v>
                </c:pt>
                <c:pt idx="14">
                  <c:v>7.5</c:v>
                </c:pt>
                <c:pt idx="15">
                  <c:v>8</c:v>
                </c:pt>
                <c:pt idx="16">
                  <c:v>8.5</c:v>
                </c:pt>
                <c:pt idx="17">
                  <c:v>9</c:v>
                </c:pt>
                <c:pt idx="18">
                  <c:v>9.5</c:v>
                </c:pt>
                <c:pt idx="19">
                  <c:v>10</c:v>
                </c:pt>
                <c:pt idx="20">
                  <c:v>10.5</c:v>
                </c:pt>
                <c:pt idx="21">
                  <c:v>11</c:v>
                </c:pt>
                <c:pt idx="22">
                  <c:v>11.5</c:v>
                </c:pt>
                <c:pt idx="23">
                  <c:v>12</c:v>
                </c:pt>
                <c:pt idx="24">
                  <c:v>12.5</c:v>
                </c:pt>
                <c:pt idx="25">
                  <c:v>13</c:v>
                </c:pt>
                <c:pt idx="26">
                  <c:v>13.5</c:v>
                </c:pt>
                <c:pt idx="27">
                  <c:v>14</c:v>
                </c:pt>
                <c:pt idx="28">
                  <c:v>14.5</c:v>
                </c:pt>
                <c:pt idx="29">
                  <c:v>15</c:v>
                </c:pt>
                <c:pt idx="30">
                  <c:v>15.5</c:v>
                </c:pt>
                <c:pt idx="31">
                  <c:v>16</c:v>
                </c:pt>
                <c:pt idx="32">
                  <c:v>16.5</c:v>
                </c:pt>
                <c:pt idx="33">
                  <c:v>17</c:v>
                </c:pt>
                <c:pt idx="34">
                  <c:v>17.5</c:v>
                </c:pt>
                <c:pt idx="35">
                  <c:v>18</c:v>
                </c:pt>
                <c:pt idx="36">
                  <c:v>18.5</c:v>
                </c:pt>
                <c:pt idx="37">
                  <c:v>19</c:v>
                </c:pt>
                <c:pt idx="38">
                  <c:v>19.5</c:v>
                </c:pt>
                <c:pt idx="39">
                  <c:v>20</c:v>
                </c:pt>
                <c:pt idx="40">
                  <c:v>20.5</c:v>
                </c:pt>
                <c:pt idx="41">
                  <c:v>21</c:v>
                </c:pt>
                <c:pt idx="42">
                  <c:v>21.5</c:v>
                </c:pt>
                <c:pt idx="43">
                  <c:v>22</c:v>
                </c:pt>
                <c:pt idx="44">
                  <c:v>22.5</c:v>
                </c:pt>
                <c:pt idx="45">
                  <c:v>23</c:v>
                </c:pt>
                <c:pt idx="46">
                  <c:v>23.5</c:v>
                </c:pt>
                <c:pt idx="47">
                  <c:v>24</c:v>
                </c:pt>
              </c:numCache>
            </c:numRef>
          </c:xVal>
          <c:yVal>
            <c:numRef>
              <c:f>'10Yrs'!$E$9:$E$56</c:f>
              <c:numCache>
                <c:formatCode>0.00</c:formatCode>
                <c:ptCount val="48"/>
                <c:pt idx="0">
                  <c:v>57.095750096351594</c:v>
                </c:pt>
                <c:pt idx="1">
                  <c:v>15.550249903648407</c:v>
                </c:pt>
                <c:pt idx="2">
                  <c:v>10.991957578627961</c:v>
                </c:pt>
                <c:pt idx="3">
                  <c:v>8.7934634482275413</c:v>
                </c:pt>
                <c:pt idx="4">
                  <c:v>7.4525636569122042</c:v>
                </c:pt>
                <c:pt idx="5">
                  <c:v>6.5330963774943172</c:v>
                </c:pt>
                <c:pt idx="6">
                  <c:v>5.8559252420191541</c:v>
                </c:pt>
                <c:pt idx="7">
                  <c:v>5.3324722233248849</c:v>
                </c:pt>
                <c:pt idx="8">
                  <c:v>4.9134118657520247</c:v>
                </c:pt>
                <c:pt idx="9">
                  <c:v>4.5688865278483775</c:v>
                </c:pt>
                <c:pt idx="10">
                  <c:v>4.2796643550350097</c:v>
                </c:pt>
                <c:pt idx="11">
                  <c:v>4.032746264644004</c:v>
                </c:pt>
                <c:pt idx="12">
                  <c:v>3.819000912017799</c:v>
                </c:pt>
                <c:pt idx="13">
                  <c:v>3.6318083761311186</c:v>
                </c:pt>
                <c:pt idx="14">
                  <c:v>3.4662414894829112</c:v>
                </c:pt>
                <c:pt idx="15">
                  <c:v>3.318550311691979</c:v>
                </c:pt>
                <c:pt idx="16">
                  <c:v>3.1858257081183297</c:v>
                </c:pt>
                <c:pt idx="17">
                  <c:v>3.0657730150277871</c:v>
                </c:pt>
                <c:pt idx="18">
                  <c:v>2.9565557016017294</c:v>
                </c:pt>
                <c:pt idx="19">
                  <c:v>2.8566848660754829</c:v>
                </c:pt>
                <c:pt idx="20">
                  <c:v>2.764939527147618</c:v>
                </c:pt>
                <c:pt idx="21">
                  <c:v>2.6803080825468726</c:v>
                </c:pt>
                <c:pt idx="22">
                  <c:v>2.6019446146664222</c:v>
                </c:pt>
                <c:pt idx="23">
                  <c:v>2.5291358010728118</c:v>
                </c:pt>
                <c:pt idx="24">
                  <c:v>2.4612755248414828</c:v>
                </c:pt>
                <c:pt idx="25">
                  <c:v>2.3978451590318741</c:v>
                </c:pt>
                <c:pt idx="26">
                  <c:v>2.3383980894259366</c:v>
                </c:pt>
                <c:pt idx="27">
                  <c:v>2.2825474423725609</c:v>
                </c:pt>
                <c:pt idx="28">
                  <c:v>2.2299562640856152</c:v>
                </c:pt>
                <c:pt idx="29">
                  <c:v>2.1803295946698427</c:v>
                </c:pt>
                <c:pt idx="30">
                  <c:v>2.133408020794576</c:v>
                </c:pt>
                <c:pt idx="31">
                  <c:v>2.0889623927011201</c:v>
                </c:pt>
                <c:pt idx="32">
                  <c:v>2.0467894657097077</c:v>
                </c:pt>
                <c:pt idx="33">
                  <c:v>2.00670828152019</c:v>
                </c:pt>
                <c:pt idx="34">
                  <c:v>1.9685571458175843</c:v>
                </c:pt>
                <c:pt idx="35">
                  <c:v>1.9321910898018189</c:v>
                </c:pt>
                <c:pt idx="36">
                  <c:v>1.8974797269567887</c:v>
                </c:pt>
                <c:pt idx="37">
                  <c:v>1.8643054345676262</c:v>
                </c:pt>
                <c:pt idx="38">
                  <c:v>1.8325618035835589</c:v>
                </c:pt>
                <c:pt idx="39">
                  <c:v>1.8021523114023807</c:v>
                </c:pt>
                <c:pt idx="40">
                  <c:v>1.7729891807831848</c:v>
                </c:pt>
                <c:pt idx="41">
                  <c:v>1.744992394906717</c:v>
                </c:pt>
                <c:pt idx="42">
                  <c:v>1.7180888440297224</c:v>
                </c:pt>
                <c:pt idx="43">
                  <c:v>1.6922115835172633</c:v>
                </c:pt>
                <c:pt idx="44">
                  <c:v>1.6672991865297888</c:v>
                </c:pt>
                <c:pt idx="45">
                  <c:v>1.6432951774652906</c:v>
                </c:pt>
                <c:pt idx="46">
                  <c:v>1.6201475345575602</c:v>
                </c:pt>
                <c:pt idx="47">
                  <c:v>1.5978082519008581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E9F5-45B3-BCCE-5897B48BD1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31856536"/>
        <c:axId val="423436688"/>
      </c:scatterChart>
      <c:valAx>
        <c:axId val="5318565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600" dirty="0"/>
                  <a:t>Duration (hr)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3436688"/>
        <c:crosses val="autoZero"/>
        <c:crossBetween val="midCat"/>
      </c:valAx>
      <c:valAx>
        <c:axId val="4234366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600" dirty="0"/>
                  <a:t>Intensity (mm/hr)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185653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Hyetograph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'10Yrs'!$A$9:$A$56</c:f>
              <c:numCache>
                <c:formatCode>General</c:formatCode>
                <c:ptCount val="4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</c:numCache>
            </c:numRef>
          </c:cat>
          <c:val>
            <c:numRef>
              <c:f>'10Yrs'!$H$9:$H$56</c:f>
              <c:numCache>
                <c:formatCode>0.000</c:formatCode>
                <c:ptCount val="48"/>
                <c:pt idx="0">
                  <c:v>0.81</c:v>
                </c:pt>
                <c:pt idx="1">
                  <c:v>0.83499999999999996</c:v>
                </c:pt>
                <c:pt idx="2">
                  <c:v>0.86</c:v>
                </c:pt>
                <c:pt idx="3">
                  <c:v>0.88500000000000001</c:v>
                </c:pt>
                <c:pt idx="4">
                  <c:v>0.91500000000000004</c:v>
                </c:pt>
                <c:pt idx="5">
                  <c:v>0.95</c:v>
                </c:pt>
                <c:pt idx="6">
                  <c:v>0.98499999999999999</c:v>
                </c:pt>
                <c:pt idx="7">
                  <c:v>1.0249999999999999</c:v>
                </c:pt>
                <c:pt idx="8">
                  <c:v>1.0649999999999999</c:v>
                </c:pt>
                <c:pt idx="9">
                  <c:v>1.115</c:v>
                </c:pt>
                <c:pt idx="10">
                  <c:v>1.17</c:v>
                </c:pt>
                <c:pt idx="11">
                  <c:v>1.23</c:v>
                </c:pt>
                <c:pt idx="12">
                  <c:v>1.3</c:v>
                </c:pt>
                <c:pt idx="13">
                  <c:v>1.38</c:v>
                </c:pt>
                <c:pt idx="14">
                  <c:v>1.48</c:v>
                </c:pt>
                <c:pt idx="15">
                  <c:v>1.595</c:v>
                </c:pt>
                <c:pt idx="16">
                  <c:v>1.7350000000000001</c:v>
                </c:pt>
                <c:pt idx="17">
                  <c:v>1.91</c:v>
                </c:pt>
                <c:pt idx="18">
                  <c:v>2.14</c:v>
                </c:pt>
                <c:pt idx="19">
                  <c:v>2.4550000000000001</c:v>
                </c:pt>
                <c:pt idx="20">
                  <c:v>2.93</c:v>
                </c:pt>
                <c:pt idx="21">
                  <c:v>3.7250000000000001</c:v>
                </c:pt>
                <c:pt idx="22">
                  <c:v>5.4950000000000001</c:v>
                </c:pt>
                <c:pt idx="23">
                  <c:v>28.55</c:v>
                </c:pt>
                <c:pt idx="24">
                  <c:v>7.7750000000000004</c:v>
                </c:pt>
                <c:pt idx="25">
                  <c:v>4.3949999999999996</c:v>
                </c:pt>
                <c:pt idx="26">
                  <c:v>3.2650000000000001</c:v>
                </c:pt>
                <c:pt idx="27">
                  <c:v>2.665</c:v>
                </c:pt>
                <c:pt idx="28">
                  <c:v>2.2850000000000001</c:v>
                </c:pt>
                <c:pt idx="29">
                  <c:v>2.0150000000000001</c:v>
                </c:pt>
                <c:pt idx="30">
                  <c:v>1.8149999999999999</c:v>
                </c:pt>
                <c:pt idx="31">
                  <c:v>1.66</c:v>
                </c:pt>
                <c:pt idx="32">
                  <c:v>1.5349999999999999</c:v>
                </c:pt>
                <c:pt idx="33">
                  <c:v>1.43</c:v>
                </c:pt>
                <c:pt idx="34">
                  <c:v>1.34</c:v>
                </c:pt>
                <c:pt idx="35">
                  <c:v>1.2649999999999999</c:v>
                </c:pt>
                <c:pt idx="36">
                  <c:v>1.2</c:v>
                </c:pt>
                <c:pt idx="37">
                  <c:v>1.1399999999999999</c:v>
                </c:pt>
                <c:pt idx="38">
                  <c:v>1.0900000000000001</c:v>
                </c:pt>
                <c:pt idx="39">
                  <c:v>1.0449999999999999</c:v>
                </c:pt>
                <c:pt idx="40">
                  <c:v>1.0049999999999999</c:v>
                </c:pt>
                <c:pt idx="41">
                  <c:v>0.96499999999999997</c:v>
                </c:pt>
                <c:pt idx="42">
                  <c:v>0.93</c:v>
                </c:pt>
                <c:pt idx="43">
                  <c:v>0.9</c:v>
                </c:pt>
                <c:pt idx="44">
                  <c:v>0.87</c:v>
                </c:pt>
                <c:pt idx="45">
                  <c:v>0.84499999999999997</c:v>
                </c:pt>
                <c:pt idx="46">
                  <c:v>0.82</c:v>
                </c:pt>
                <c:pt idx="47">
                  <c:v>0.8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09-4567-BFA9-351E44F69A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28539648"/>
        <c:axId val="528540960"/>
      </c:barChart>
      <c:dateAx>
        <c:axId val="5285396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Duration (hr)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8540960"/>
        <c:crosses val="autoZero"/>
        <c:auto val="0"/>
        <c:lblOffset val="100"/>
        <c:baseTimeUnit val="days"/>
        <c:majorUnit val="2"/>
        <c:majorTimeUnit val="days"/>
      </c:dateAx>
      <c:valAx>
        <c:axId val="5285409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Precipitation (mm)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8539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Hydrographs from IDF curve method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v>10 Years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Sheet5!$A$55:$A$175</c:f>
              <c:numCache>
                <c:formatCode>General</c:formatCode>
                <c:ptCount val="121"/>
                <c:pt idx="0">
                  <c:v>0</c:v>
                </c:pt>
                <c:pt idx="1">
                  <c:v>0.5</c:v>
                </c:pt>
                <c:pt idx="2">
                  <c:v>1</c:v>
                </c:pt>
                <c:pt idx="3">
                  <c:v>1.5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  <c:pt idx="9">
                  <c:v>4.5</c:v>
                </c:pt>
                <c:pt idx="10">
                  <c:v>5</c:v>
                </c:pt>
                <c:pt idx="11">
                  <c:v>5.5</c:v>
                </c:pt>
                <c:pt idx="12">
                  <c:v>6</c:v>
                </c:pt>
                <c:pt idx="13">
                  <c:v>6.5</c:v>
                </c:pt>
                <c:pt idx="14">
                  <c:v>7</c:v>
                </c:pt>
                <c:pt idx="15">
                  <c:v>7.5</c:v>
                </c:pt>
                <c:pt idx="16">
                  <c:v>8</c:v>
                </c:pt>
                <c:pt idx="17">
                  <c:v>8.5</c:v>
                </c:pt>
                <c:pt idx="18">
                  <c:v>9</c:v>
                </c:pt>
                <c:pt idx="19">
                  <c:v>9.5</c:v>
                </c:pt>
                <c:pt idx="20">
                  <c:v>10</c:v>
                </c:pt>
                <c:pt idx="21">
                  <c:v>10.5</c:v>
                </c:pt>
                <c:pt idx="22">
                  <c:v>11</c:v>
                </c:pt>
                <c:pt idx="23">
                  <c:v>11.5</c:v>
                </c:pt>
                <c:pt idx="24">
                  <c:v>12</c:v>
                </c:pt>
                <c:pt idx="25">
                  <c:v>12.5</c:v>
                </c:pt>
                <c:pt idx="26">
                  <c:v>13</c:v>
                </c:pt>
                <c:pt idx="27">
                  <c:v>13.5</c:v>
                </c:pt>
                <c:pt idx="28">
                  <c:v>14</c:v>
                </c:pt>
                <c:pt idx="29">
                  <c:v>14.5</c:v>
                </c:pt>
                <c:pt idx="30">
                  <c:v>15</c:v>
                </c:pt>
                <c:pt idx="31">
                  <c:v>15.5</c:v>
                </c:pt>
                <c:pt idx="32">
                  <c:v>16</c:v>
                </c:pt>
                <c:pt idx="33">
                  <c:v>16.5</c:v>
                </c:pt>
                <c:pt idx="34">
                  <c:v>17</c:v>
                </c:pt>
                <c:pt idx="35">
                  <c:v>17.5</c:v>
                </c:pt>
                <c:pt idx="36">
                  <c:v>18</c:v>
                </c:pt>
                <c:pt idx="37">
                  <c:v>18.5</c:v>
                </c:pt>
                <c:pt idx="38">
                  <c:v>19</c:v>
                </c:pt>
                <c:pt idx="39">
                  <c:v>19.5</c:v>
                </c:pt>
                <c:pt idx="40">
                  <c:v>20</c:v>
                </c:pt>
                <c:pt idx="41">
                  <c:v>20.5</c:v>
                </c:pt>
                <c:pt idx="42">
                  <c:v>21</c:v>
                </c:pt>
                <c:pt idx="43">
                  <c:v>21.5</c:v>
                </c:pt>
                <c:pt idx="44">
                  <c:v>22</c:v>
                </c:pt>
                <c:pt idx="45">
                  <c:v>22.5</c:v>
                </c:pt>
                <c:pt idx="46">
                  <c:v>23</c:v>
                </c:pt>
                <c:pt idx="47">
                  <c:v>23.5</c:v>
                </c:pt>
                <c:pt idx="48">
                  <c:v>24</c:v>
                </c:pt>
                <c:pt idx="49">
                  <c:v>24.5</c:v>
                </c:pt>
                <c:pt idx="50">
                  <c:v>25</c:v>
                </c:pt>
                <c:pt idx="51">
                  <c:v>25.5</c:v>
                </c:pt>
                <c:pt idx="52">
                  <c:v>26</c:v>
                </c:pt>
                <c:pt idx="53">
                  <c:v>26.5</c:v>
                </c:pt>
                <c:pt idx="54">
                  <c:v>27</c:v>
                </c:pt>
                <c:pt idx="55">
                  <c:v>27.5</c:v>
                </c:pt>
                <c:pt idx="56">
                  <c:v>28</c:v>
                </c:pt>
                <c:pt idx="57">
                  <c:v>28.5</c:v>
                </c:pt>
                <c:pt idx="58">
                  <c:v>29</c:v>
                </c:pt>
                <c:pt idx="59">
                  <c:v>29.5</c:v>
                </c:pt>
                <c:pt idx="60">
                  <c:v>30</c:v>
                </c:pt>
                <c:pt idx="61">
                  <c:v>30.5</c:v>
                </c:pt>
                <c:pt idx="62">
                  <c:v>31</c:v>
                </c:pt>
                <c:pt idx="63">
                  <c:v>31.5</c:v>
                </c:pt>
                <c:pt idx="64">
                  <c:v>32</c:v>
                </c:pt>
                <c:pt idx="65">
                  <c:v>32.5</c:v>
                </c:pt>
                <c:pt idx="66">
                  <c:v>33</c:v>
                </c:pt>
                <c:pt idx="67">
                  <c:v>33.5</c:v>
                </c:pt>
                <c:pt idx="68">
                  <c:v>34</c:v>
                </c:pt>
                <c:pt idx="69">
                  <c:v>34.5</c:v>
                </c:pt>
                <c:pt idx="70">
                  <c:v>35</c:v>
                </c:pt>
                <c:pt idx="71">
                  <c:v>35.5</c:v>
                </c:pt>
                <c:pt idx="72">
                  <c:v>36</c:v>
                </c:pt>
                <c:pt idx="73">
                  <c:v>36.5</c:v>
                </c:pt>
                <c:pt idx="74">
                  <c:v>37</c:v>
                </c:pt>
                <c:pt idx="75">
                  <c:v>37.5</c:v>
                </c:pt>
                <c:pt idx="76">
                  <c:v>38</c:v>
                </c:pt>
                <c:pt idx="77">
                  <c:v>38.5</c:v>
                </c:pt>
                <c:pt idx="78">
                  <c:v>39</c:v>
                </c:pt>
                <c:pt idx="79">
                  <c:v>39.5</c:v>
                </c:pt>
                <c:pt idx="80">
                  <c:v>40</c:v>
                </c:pt>
                <c:pt idx="81">
                  <c:v>40.5</c:v>
                </c:pt>
                <c:pt idx="82">
                  <c:v>41</c:v>
                </c:pt>
                <c:pt idx="83">
                  <c:v>41.5</c:v>
                </c:pt>
                <c:pt idx="84">
                  <c:v>42</c:v>
                </c:pt>
                <c:pt idx="85">
                  <c:v>42.5</c:v>
                </c:pt>
                <c:pt idx="86">
                  <c:v>43</c:v>
                </c:pt>
                <c:pt idx="87">
                  <c:v>43.5</c:v>
                </c:pt>
                <c:pt idx="88">
                  <c:v>44</c:v>
                </c:pt>
                <c:pt idx="89">
                  <c:v>44.5</c:v>
                </c:pt>
                <c:pt idx="90">
                  <c:v>45</c:v>
                </c:pt>
                <c:pt idx="91">
                  <c:v>45.5</c:v>
                </c:pt>
                <c:pt idx="92">
                  <c:v>46</c:v>
                </c:pt>
                <c:pt idx="93">
                  <c:v>46.5</c:v>
                </c:pt>
                <c:pt idx="94">
                  <c:v>47</c:v>
                </c:pt>
                <c:pt idx="95">
                  <c:v>47.5</c:v>
                </c:pt>
                <c:pt idx="96">
                  <c:v>48</c:v>
                </c:pt>
                <c:pt idx="97">
                  <c:v>48.5</c:v>
                </c:pt>
                <c:pt idx="98">
                  <c:v>49</c:v>
                </c:pt>
                <c:pt idx="99">
                  <c:v>49.5</c:v>
                </c:pt>
                <c:pt idx="100">
                  <c:v>50</c:v>
                </c:pt>
                <c:pt idx="101">
                  <c:v>50.5</c:v>
                </c:pt>
                <c:pt idx="102">
                  <c:v>51</c:v>
                </c:pt>
                <c:pt idx="103">
                  <c:v>51.5</c:v>
                </c:pt>
                <c:pt idx="104">
                  <c:v>52</c:v>
                </c:pt>
                <c:pt idx="105">
                  <c:v>52.5</c:v>
                </c:pt>
                <c:pt idx="106">
                  <c:v>53</c:v>
                </c:pt>
                <c:pt idx="107">
                  <c:v>53.5</c:v>
                </c:pt>
                <c:pt idx="108">
                  <c:v>54</c:v>
                </c:pt>
                <c:pt idx="109">
                  <c:v>54.5</c:v>
                </c:pt>
                <c:pt idx="110">
                  <c:v>55</c:v>
                </c:pt>
                <c:pt idx="111">
                  <c:v>55.5</c:v>
                </c:pt>
                <c:pt idx="112">
                  <c:v>56</c:v>
                </c:pt>
                <c:pt idx="113">
                  <c:v>56.5</c:v>
                </c:pt>
                <c:pt idx="114">
                  <c:v>57</c:v>
                </c:pt>
                <c:pt idx="115">
                  <c:v>57.5</c:v>
                </c:pt>
                <c:pt idx="116">
                  <c:v>58</c:v>
                </c:pt>
                <c:pt idx="117">
                  <c:v>58.5</c:v>
                </c:pt>
                <c:pt idx="118">
                  <c:v>59</c:v>
                </c:pt>
                <c:pt idx="119">
                  <c:v>59.5</c:v>
                </c:pt>
                <c:pt idx="120">
                  <c:v>60</c:v>
                </c:pt>
              </c:numCache>
            </c:numRef>
          </c:xVal>
          <c:yVal>
            <c:numRef>
              <c:f>Sheet5!$B$55:$B$175</c:f>
              <c:numCache>
                <c:formatCode>General</c:formatCode>
                <c:ptCount val="121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0.37988</c:v>
                </c:pt>
                <c:pt idx="4">
                  <c:v>1.48722</c:v>
                </c:pt>
                <c:pt idx="5">
                  <c:v>3.6312899999999999</c:v>
                </c:pt>
                <c:pt idx="6">
                  <c:v>6.7092000000000001</c:v>
                </c:pt>
                <c:pt idx="7">
                  <c:v>10.967840000000001</c:v>
                </c:pt>
                <c:pt idx="8">
                  <c:v>16.447469999999999</c:v>
                </c:pt>
                <c:pt idx="9">
                  <c:v>22.96246</c:v>
                </c:pt>
                <c:pt idx="10">
                  <c:v>30.19689</c:v>
                </c:pt>
                <c:pt idx="11">
                  <c:v>38.053049999999999</c:v>
                </c:pt>
                <c:pt idx="12">
                  <c:v>46.530160000000002</c:v>
                </c:pt>
                <c:pt idx="13">
                  <c:v>55.547089999999997</c:v>
                </c:pt>
                <c:pt idx="14">
                  <c:v>65.072360000000003</c:v>
                </c:pt>
                <c:pt idx="15">
                  <c:v>75.087599999999995</c:v>
                </c:pt>
                <c:pt idx="16">
                  <c:v>85.562240000000003</c:v>
                </c:pt>
                <c:pt idx="17">
                  <c:v>96.468429999999998</c:v>
                </c:pt>
                <c:pt idx="18">
                  <c:v>107.83238</c:v>
                </c:pt>
                <c:pt idx="19">
                  <c:v>119.72403</c:v>
                </c:pt>
                <c:pt idx="20">
                  <c:v>132.23528999999999</c:v>
                </c:pt>
                <c:pt idx="21">
                  <c:v>145.49354</c:v>
                </c:pt>
                <c:pt idx="22">
                  <c:v>159.67866000000001</c:v>
                </c:pt>
                <c:pt idx="23">
                  <c:v>175.03668999999999</c:v>
                </c:pt>
                <c:pt idx="24">
                  <c:v>190.62040999999999</c:v>
                </c:pt>
                <c:pt idx="25">
                  <c:v>212.81603999999999</c:v>
                </c:pt>
                <c:pt idx="26">
                  <c:v>249.03062</c:v>
                </c:pt>
                <c:pt idx="27">
                  <c:v>308.74959000000001</c:v>
                </c:pt>
                <c:pt idx="28">
                  <c:v>393.89337</c:v>
                </c:pt>
                <c:pt idx="29">
                  <c:v>502.00776999999999</c:v>
                </c:pt>
                <c:pt idx="30">
                  <c:v>630.54421000000002</c:v>
                </c:pt>
                <c:pt idx="31">
                  <c:v>765.93349999999998</c:v>
                </c:pt>
                <c:pt idx="32">
                  <c:v>900.26405999999997</c:v>
                </c:pt>
                <c:pt idx="33">
                  <c:v>1020.83242</c:v>
                </c:pt>
                <c:pt idx="34">
                  <c:v>1132.0521200000001</c:v>
                </c:pt>
                <c:pt idx="35">
                  <c:v>1237.3730599999999</c:v>
                </c:pt>
                <c:pt idx="36">
                  <c:v>1330.6627599999999</c:v>
                </c:pt>
                <c:pt idx="37">
                  <c:v>1413.0218199999999</c:v>
                </c:pt>
                <c:pt idx="38">
                  <c:v>1484.80781</c:v>
                </c:pt>
                <c:pt idx="39">
                  <c:v>1544.85139</c:v>
                </c:pt>
                <c:pt idx="40">
                  <c:v>1592.6332</c:v>
                </c:pt>
                <c:pt idx="41">
                  <c:v>1629.9956099999999</c:v>
                </c:pt>
                <c:pt idx="42">
                  <c:v>1658.8833500000001</c:v>
                </c:pt>
                <c:pt idx="43">
                  <c:v>1679.9355599999999</c:v>
                </c:pt>
                <c:pt idx="44">
                  <c:v>1693.1974299999999</c:v>
                </c:pt>
                <c:pt idx="45">
                  <c:v>1698.31619</c:v>
                </c:pt>
                <c:pt idx="46">
                  <c:v>1694.4085399999999</c:v>
                </c:pt>
                <c:pt idx="47">
                  <c:v>1680.6960799999999</c:v>
                </c:pt>
                <c:pt idx="48">
                  <c:v>1658.11591</c:v>
                </c:pt>
                <c:pt idx="49">
                  <c:v>1628.8329000000001</c:v>
                </c:pt>
                <c:pt idx="50">
                  <c:v>1593.64985</c:v>
                </c:pt>
                <c:pt idx="51">
                  <c:v>1552.3542299999999</c:v>
                </c:pt>
                <c:pt idx="52">
                  <c:v>1505.0254500000001</c:v>
                </c:pt>
                <c:pt idx="53">
                  <c:v>1452.59176</c:v>
                </c:pt>
                <c:pt idx="54">
                  <c:v>1396.13552</c:v>
                </c:pt>
                <c:pt idx="55">
                  <c:v>1336.14708</c:v>
                </c:pt>
                <c:pt idx="56">
                  <c:v>1273.2761800000001</c:v>
                </c:pt>
                <c:pt idx="57">
                  <c:v>1208.2004300000001</c:v>
                </c:pt>
                <c:pt idx="58">
                  <c:v>1142.2483400000001</c:v>
                </c:pt>
                <c:pt idx="59">
                  <c:v>1076.3423499999999</c:v>
                </c:pt>
                <c:pt idx="60">
                  <c:v>1010.99764</c:v>
                </c:pt>
                <c:pt idx="61">
                  <c:v>946.84495000000004</c:v>
                </c:pt>
                <c:pt idx="62">
                  <c:v>884.13034000000005</c:v>
                </c:pt>
                <c:pt idx="63">
                  <c:v>823.01919999999996</c:v>
                </c:pt>
                <c:pt idx="64">
                  <c:v>763.77179999999998</c:v>
                </c:pt>
                <c:pt idx="65">
                  <c:v>706.70585000000005</c:v>
                </c:pt>
                <c:pt idx="66">
                  <c:v>652.03950999999995</c:v>
                </c:pt>
                <c:pt idx="67">
                  <c:v>599.85384999999997</c:v>
                </c:pt>
                <c:pt idx="68">
                  <c:v>550.15947000000006</c:v>
                </c:pt>
                <c:pt idx="69">
                  <c:v>502.95102000000003</c:v>
                </c:pt>
                <c:pt idx="70">
                  <c:v>458.24948000000001</c:v>
                </c:pt>
                <c:pt idx="71">
                  <c:v>416.13605000000001</c:v>
                </c:pt>
                <c:pt idx="72">
                  <c:v>376.73484999999999</c:v>
                </c:pt>
                <c:pt idx="73">
                  <c:v>340.09370000000001</c:v>
                </c:pt>
                <c:pt idx="74">
                  <c:v>306.26803000000001</c:v>
                </c:pt>
                <c:pt idx="75">
                  <c:v>275.22111999999998</c:v>
                </c:pt>
                <c:pt idx="76">
                  <c:v>246.91139000000001</c:v>
                </c:pt>
                <c:pt idx="77">
                  <c:v>221.26740000000001</c:v>
                </c:pt>
                <c:pt idx="78">
                  <c:v>198.14968999999999</c:v>
                </c:pt>
                <c:pt idx="79">
                  <c:v>177.36060000000001</c:v>
                </c:pt>
                <c:pt idx="80">
                  <c:v>158.69441</c:v>
                </c:pt>
                <c:pt idx="81">
                  <c:v>141.96200999999999</c:v>
                </c:pt>
                <c:pt idx="82">
                  <c:v>126.99016</c:v>
                </c:pt>
                <c:pt idx="83">
                  <c:v>113.60626999999999</c:v>
                </c:pt>
                <c:pt idx="84">
                  <c:v>101.63527999999999</c:v>
                </c:pt>
                <c:pt idx="85">
                  <c:v>90.912629999999993</c:v>
                </c:pt>
                <c:pt idx="86">
                  <c:v>81.297529999999995</c:v>
                </c:pt>
                <c:pt idx="87">
                  <c:v>72.673270000000002</c:v>
                </c:pt>
                <c:pt idx="88">
                  <c:v>64.941919999999996</c:v>
                </c:pt>
                <c:pt idx="89">
                  <c:v>58.012779999999999</c:v>
                </c:pt>
                <c:pt idx="90">
                  <c:v>51.780790000000003</c:v>
                </c:pt>
                <c:pt idx="91">
                  <c:v>46.186639999999997</c:v>
                </c:pt>
                <c:pt idx="92">
                  <c:v>41.182139999999997</c:v>
                </c:pt>
                <c:pt idx="93">
                  <c:v>36.716070000000002</c:v>
                </c:pt>
                <c:pt idx="94">
                  <c:v>32.736449999999998</c:v>
                </c:pt>
                <c:pt idx="95">
                  <c:v>29.193149999999999</c:v>
                </c:pt>
                <c:pt idx="96">
                  <c:v>26.038740000000001</c:v>
                </c:pt>
                <c:pt idx="97">
                  <c:v>23.228829999999999</c:v>
                </c:pt>
                <c:pt idx="98">
                  <c:v>20.7239</c:v>
                </c:pt>
                <c:pt idx="99">
                  <c:v>18.483039999999999</c:v>
                </c:pt>
                <c:pt idx="100">
                  <c:v>16.470490000000002</c:v>
                </c:pt>
                <c:pt idx="101">
                  <c:v>14.65631</c:v>
                </c:pt>
                <c:pt idx="102">
                  <c:v>13.01421</c:v>
                </c:pt>
                <c:pt idx="103">
                  <c:v>11.5101</c:v>
                </c:pt>
                <c:pt idx="104">
                  <c:v>10.12743</c:v>
                </c:pt>
                <c:pt idx="105">
                  <c:v>8.8747799999999994</c:v>
                </c:pt>
                <c:pt idx="106">
                  <c:v>7.7546900000000001</c:v>
                </c:pt>
                <c:pt idx="107">
                  <c:v>6.7615600000000002</c:v>
                </c:pt>
                <c:pt idx="108">
                  <c:v>5.8854300000000004</c:v>
                </c:pt>
                <c:pt idx="109">
                  <c:v>5.1148199999999999</c:v>
                </c:pt>
                <c:pt idx="110">
                  <c:v>4.4383100000000004</c:v>
                </c:pt>
                <c:pt idx="111">
                  <c:v>3.8451300000000002</c:v>
                </c:pt>
                <c:pt idx="112">
                  <c:v>3.32544</c:v>
                </c:pt>
                <c:pt idx="113">
                  <c:v>2.8703799999999999</c:v>
                </c:pt>
                <c:pt idx="114">
                  <c:v>2.4722900000000001</c:v>
                </c:pt>
                <c:pt idx="115">
                  <c:v>2.12581</c:v>
                </c:pt>
                <c:pt idx="116">
                  <c:v>1.82497</c:v>
                </c:pt>
                <c:pt idx="117">
                  <c:v>1.5635300000000001</c:v>
                </c:pt>
                <c:pt idx="118">
                  <c:v>1.33575</c:v>
                </c:pt>
                <c:pt idx="119">
                  <c:v>1.1366799999999999</c:v>
                </c:pt>
                <c:pt idx="120">
                  <c:v>0.96218000000000004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ED50-4C88-BB71-17A5D8D862FE}"/>
            </c:ext>
          </c:extLst>
        </c:ser>
        <c:ser>
          <c:idx val="1"/>
          <c:order val="1"/>
          <c:tx>
            <c:v>20 Years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Sheet5!$A$55:$A$175</c:f>
              <c:numCache>
                <c:formatCode>General</c:formatCode>
                <c:ptCount val="121"/>
                <c:pt idx="0">
                  <c:v>0</c:v>
                </c:pt>
                <c:pt idx="1">
                  <c:v>0.5</c:v>
                </c:pt>
                <c:pt idx="2">
                  <c:v>1</c:v>
                </c:pt>
                <c:pt idx="3">
                  <c:v>1.5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  <c:pt idx="9">
                  <c:v>4.5</c:v>
                </c:pt>
                <c:pt idx="10">
                  <c:v>5</c:v>
                </c:pt>
                <c:pt idx="11">
                  <c:v>5.5</c:v>
                </c:pt>
                <c:pt idx="12">
                  <c:v>6</c:v>
                </c:pt>
                <c:pt idx="13">
                  <c:v>6.5</c:v>
                </c:pt>
                <c:pt idx="14">
                  <c:v>7</c:v>
                </c:pt>
                <c:pt idx="15">
                  <c:v>7.5</c:v>
                </c:pt>
                <c:pt idx="16">
                  <c:v>8</c:v>
                </c:pt>
                <c:pt idx="17">
                  <c:v>8.5</c:v>
                </c:pt>
                <c:pt idx="18">
                  <c:v>9</c:v>
                </c:pt>
                <c:pt idx="19">
                  <c:v>9.5</c:v>
                </c:pt>
                <c:pt idx="20">
                  <c:v>10</c:v>
                </c:pt>
                <c:pt idx="21">
                  <c:v>10.5</c:v>
                </c:pt>
                <c:pt idx="22">
                  <c:v>11</c:v>
                </c:pt>
                <c:pt idx="23">
                  <c:v>11.5</c:v>
                </c:pt>
                <c:pt idx="24">
                  <c:v>12</c:v>
                </c:pt>
                <c:pt idx="25">
                  <c:v>12.5</c:v>
                </c:pt>
                <c:pt idx="26">
                  <c:v>13</c:v>
                </c:pt>
                <c:pt idx="27">
                  <c:v>13.5</c:v>
                </c:pt>
                <c:pt idx="28">
                  <c:v>14</c:v>
                </c:pt>
                <c:pt idx="29">
                  <c:v>14.5</c:v>
                </c:pt>
                <c:pt idx="30">
                  <c:v>15</c:v>
                </c:pt>
                <c:pt idx="31">
                  <c:v>15.5</c:v>
                </c:pt>
                <c:pt idx="32">
                  <c:v>16</c:v>
                </c:pt>
                <c:pt idx="33">
                  <c:v>16.5</c:v>
                </c:pt>
                <c:pt idx="34">
                  <c:v>17</c:v>
                </c:pt>
                <c:pt idx="35">
                  <c:v>17.5</c:v>
                </c:pt>
                <c:pt idx="36">
                  <c:v>18</c:v>
                </c:pt>
                <c:pt idx="37">
                  <c:v>18.5</c:v>
                </c:pt>
                <c:pt idx="38">
                  <c:v>19</c:v>
                </c:pt>
                <c:pt idx="39">
                  <c:v>19.5</c:v>
                </c:pt>
                <c:pt idx="40">
                  <c:v>20</c:v>
                </c:pt>
                <c:pt idx="41">
                  <c:v>20.5</c:v>
                </c:pt>
                <c:pt idx="42">
                  <c:v>21</c:v>
                </c:pt>
                <c:pt idx="43">
                  <c:v>21.5</c:v>
                </c:pt>
                <c:pt idx="44">
                  <c:v>22</c:v>
                </c:pt>
                <c:pt idx="45">
                  <c:v>22.5</c:v>
                </c:pt>
                <c:pt idx="46">
                  <c:v>23</c:v>
                </c:pt>
                <c:pt idx="47">
                  <c:v>23.5</c:v>
                </c:pt>
                <c:pt idx="48">
                  <c:v>24</c:v>
                </c:pt>
                <c:pt idx="49">
                  <c:v>24.5</c:v>
                </c:pt>
                <c:pt idx="50">
                  <c:v>25</c:v>
                </c:pt>
                <c:pt idx="51">
                  <c:v>25.5</c:v>
                </c:pt>
                <c:pt idx="52">
                  <c:v>26</c:v>
                </c:pt>
                <c:pt idx="53">
                  <c:v>26.5</c:v>
                </c:pt>
                <c:pt idx="54">
                  <c:v>27</c:v>
                </c:pt>
                <c:pt idx="55">
                  <c:v>27.5</c:v>
                </c:pt>
                <c:pt idx="56">
                  <c:v>28</c:v>
                </c:pt>
                <c:pt idx="57">
                  <c:v>28.5</c:v>
                </c:pt>
                <c:pt idx="58">
                  <c:v>29</c:v>
                </c:pt>
                <c:pt idx="59">
                  <c:v>29.5</c:v>
                </c:pt>
                <c:pt idx="60">
                  <c:v>30</c:v>
                </c:pt>
                <c:pt idx="61">
                  <c:v>30.5</c:v>
                </c:pt>
                <c:pt idx="62">
                  <c:v>31</c:v>
                </c:pt>
                <c:pt idx="63">
                  <c:v>31.5</c:v>
                </c:pt>
                <c:pt idx="64">
                  <c:v>32</c:v>
                </c:pt>
                <c:pt idx="65">
                  <c:v>32.5</c:v>
                </c:pt>
                <c:pt idx="66">
                  <c:v>33</c:v>
                </c:pt>
                <c:pt idx="67">
                  <c:v>33.5</c:v>
                </c:pt>
                <c:pt idx="68">
                  <c:v>34</c:v>
                </c:pt>
                <c:pt idx="69">
                  <c:v>34.5</c:v>
                </c:pt>
                <c:pt idx="70">
                  <c:v>35</c:v>
                </c:pt>
                <c:pt idx="71">
                  <c:v>35.5</c:v>
                </c:pt>
                <c:pt idx="72">
                  <c:v>36</c:v>
                </c:pt>
                <c:pt idx="73">
                  <c:v>36.5</c:v>
                </c:pt>
                <c:pt idx="74">
                  <c:v>37</c:v>
                </c:pt>
                <c:pt idx="75">
                  <c:v>37.5</c:v>
                </c:pt>
                <c:pt idx="76">
                  <c:v>38</c:v>
                </c:pt>
                <c:pt idx="77">
                  <c:v>38.5</c:v>
                </c:pt>
                <c:pt idx="78">
                  <c:v>39</c:v>
                </c:pt>
                <c:pt idx="79">
                  <c:v>39.5</c:v>
                </c:pt>
                <c:pt idx="80">
                  <c:v>40</c:v>
                </c:pt>
                <c:pt idx="81">
                  <c:v>40.5</c:v>
                </c:pt>
                <c:pt idx="82">
                  <c:v>41</c:v>
                </c:pt>
                <c:pt idx="83">
                  <c:v>41.5</c:v>
                </c:pt>
                <c:pt idx="84">
                  <c:v>42</c:v>
                </c:pt>
                <c:pt idx="85">
                  <c:v>42.5</c:v>
                </c:pt>
                <c:pt idx="86">
                  <c:v>43</c:v>
                </c:pt>
                <c:pt idx="87">
                  <c:v>43.5</c:v>
                </c:pt>
                <c:pt idx="88">
                  <c:v>44</c:v>
                </c:pt>
                <c:pt idx="89">
                  <c:v>44.5</c:v>
                </c:pt>
                <c:pt idx="90">
                  <c:v>45</c:v>
                </c:pt>
                <c:pt idx="91">
                  <c:v>45.5</c:v>
                </c:pt>
                <c:pt idx="92">
                  <c:v>46</c:v>
                </c:pt>
                <c:pt idx="93">
                  <c:v>46.5</c:v>
                </c:pt>
                <c:pt idx="94">
                  <c:v>47</c:v>
                </c:pt>
                <c:pt idx="95">
                  <c:v>47.5</c:v>
                </c:pt>
                <c:pt idx="96">
                  <c:v>48</c:v>
                </c:pt>
                <c:pt idx="97">
                  <c:v>48.5</c:v>
                </c:pt>
                <c:pt idx="98">
                  <c:v>49</c:v>
                </c:pt>
                <c:pt idx="99">
                  <c:v>49.5</c:v>
                </c:pt>
                <c:pt idx="100">
                  <c:v>50</c:v>
                </c:pt>
                <c:pt idx="101">
                  <c:v>50.5</c:v>
                </c:pt>
                <c:pt idx="102">
                  <c:v>51</c:v>
                </c:pt>
                <c:pt idx="103">
                  <c:v>51.5</c:v>
                </c:pt>
                <c:pt idx="104">
                  <c:v>52</c:v>
                </c:pt>
                <c:pt idx="105">
                  <c:v>52.5</c:v>
                </c:pt>
                <c:pt idx="106">
                  <c:v>53</c:v>
                </c:pt>
                <c:pt idx="107">
                  <c:v>53.5</c:v>
                </c:pt>
                <c:pt idx="108">
                  <c:v>54</c:v>
                </c:pt>
                <c:pt idx="109">
                  <c:v>54.5</c:v>
                </c:pt>
                <c:pt idx="110">
                  <c:v>55</c:v>
                </c:pt>
                <c:pt idx="111">
                  <c:v>55.5</c:v>
                </c:pt>
                <c:pt idx="112">
                  <c:v>56</c:v>
                </c:pt>
                <c:pt idx="113">
                  <c:v>56.5</c:v>
                </c:pt>
                <c:pt idx="114">
                  <c:v>57</c:v>
                </c:pt>
                <c:pt idx="115">
                  <c:v>57.5</c:v>
                </c:pt>
                <c:pt idx="116">
                  <c:v>58</c:v>
                </c:pt>
                <c:pt idx="117">
                  <c:v>58.5</c:v>
                </c:pt>
                <c:pt idx="118">
                  <c:v>59</c:v>
                </c:pt>
                <c:pt idx="119">
                  <c:v>59.5</c:v>
                </c:pt>
                <c:pt idx="120">
                  <c:v>60</c:v>
                </c:pt>
              </c:numCache>
            </c:numRef>
          </c:xVal>
          <c:yVal>
            <c:numRef>
              <c:f>Sheet5!$C$55:$C$175</c:f>
              <c:numCache>
                <c:formatCode>General</c:formatCode>
                <c:ptCount val="121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0.44079000000000002</c:v>
                </c:pt>
                <c:pt idx="4">
                  <c:v>1.72631</c:v>
                </c:pt>
                <c:pt idx="5">
                  <c:v>4.2160500000000001</c:v>
                </c:pt>
                <c:pt idx="6">
                  <c:v>7.7929599999999999</c:v>
                </c:pt>
                <c:pt idx="7">
                  <c:v>12.74375</c:v>
                </c:pt>
                <c:pt idx="8">
                  <c:v>19.11947</c:v>
                </c:pt>
                <c:pt idx="9">
                  <c:v>26.706309999999998</c:v>
                </c:pt>
                <c:pt idx="10">
                  <c:v>35.139569999999999</c:v>
                </c:pt>
                <c:pt idx="11">
                  <c:v>44.30883</c:v>
                </c:pt>
                <c:pt idx="12">
                  <c:v>54.217289999999998</c:v>
                </c:pt>
                <c:pt idx="13">
                  <c:v>64.776660000000007</c:v>
                </c:pt>
                <c:pt idx="14">
                  <c:v>75.956860000000006</c:v>
                </c:pt>
                <c:pt idx="15">
                  <c:v>87.746539999999996</c:v>
                </c:pt>
                <c:pt idx="16">
                  <c:v>100.1208</c:v>
                </c:pt>
                <c:pt idx="17">
                  <c:v>113.05885000000001</c:v>
                </c:pt>
                <c:pt idx="18">
                  <c:v>126.60535</c:v>
                </c:pt>
                <c:pt idx="19">
                  <c:v>140.86537999999999</c:v>
                </c:pt>
                <c:pt idx="20">
                  <c:v>155.98213000000001</c:v>
                </c:pt>
                <c:pt idx="21">
                  <c:v>172.16016999999999</c:v>
                </c:pt>
                <c:pt idx="22">
                  <c:v>189.67346000000001</c:v>
                </c:pt>
                <c:pt idx="23">
                  <c:v>207.45119</c:v>
                </c:pt>
                <c:pt idx="24">
                  <c:v>232.98383000000001</c:v>
                </c:pt>
                <c:pt idx="25">
                  <c:v>275.18840999999998</c:v>
                </c:pt>
                <c:pt idx="26">
                  <c:v>345.5421</c:v>
                </c:pt>
                <c:pt idx="27">
                  <c:v>446.76925999999997</c:v>
                </c:pt>
                <c:pt idx="28">
                  <c:v>576.99161000000004</c:v>
                </c:pt>
                <c:pt idx="29">
                  <c:v>733.46955000000003</c:v>
                </c:pt>
                <c:pt idx="30">
                  <c:v>899.58740999999998</c:v>
                </c:pt>
                <c:pt idx="31">
                  <c:v>1065.2158099999999</c:v>
                </c:pt>
                <c:pt idx="32">
                  <c:v>1214.7103199999999</c:v>
                </c:pt>
                <c:pt idx="33">
                  <c:v>1353.03809</c:v>
                </c:pt>
                <c:pt idx="34">
                  <c:v>1484.01856</c:v>
                </c:pt>
                <c:pt idx="35">
                  <c:v>1599.9700700000001</c:v>
                </c:pt>
                <c:pt idx="36">
                  <c:v>1702.32981</c:v>
                </c:pt>
                <c:pt idx="37">
                  <c:v>1791.53269</c:v>
                </c:pt>
                <c:pt idx="38">
                  <c:v>1866.1868899999999</c:v>
                </c:pt>
                <c:pt idx="39">
                  <c:v>1925.72018</c:v>
                </c:pt>
                <c:pt idx="40">
                  <c:v>1972.3788199999999</c:v>
                </c:pt>
                <c:pt idx="41">
                  <c:v>2008.5454999999999</c:v>
                </c:pt>
                <c:pt idx="42">
                  <c:v>2035.0251499999999</c:v>
                </c:pt>
                <c:pt idx="43">
                  <c:v>2051.85968</c:v>
                </c:pt>
                <c:pt idx="44">
                  <c:v>2058.5964600000002</c:v>
                </c:pt>
                <c:pt idx="45">
                  <c:v>2054.14635</c:v>
                </c:pt>
                <c:pt idx="46">
                  <c:v>2037.5837300000001</c:v>
                </c:pt>
                <c:pt idx="47">
                  <c:v>2010.11148</c:v>
                </c:pt>
                <c:pt idx="48">
                  <c:v>1974.3097</c:v>
                </c:pt>
                <c:pt idx="49">
                  <c:v>1931.4354499999999</c:v>
                </c:pt>
                <c:pt idx="50">
                  <c:v>1881.5274999999999</c:v>
                </c:pt>
                <c:pt idx="51">
                  <c:v>1825.14768</c:v>
                </c:pt>
                <c:pt idx="52">
                  <c:v>1763.50847</c:v>
                </c:pt>
                <c:pt idx="53">
                  <c:v>1697.98642</c:v>
                </c:pt>
                <c:pt idx="54">
                  <c:v>1629.1172200000001</c:v>
                </c:pt>
                <c:pt idx="55">
                  <c:v>1556.85338</c:v>
                </c:pt>
                <c:pt idx="56">
                  <c:v>1481.69985</c:v>
                </c:pt>
                <c:pt idx="57">
                  <c:v>1404.62336</c:v>
                </c:pt>
                <c:pt idx="58">
                  <c:v>1327.20615</c:v>
                </c:pt>
                <c:pt idx="59">
                  <c:v>1250.2883400000001</c:v>
                </c:pt>
                <c:pt idx="60">
                  <c:v>1174.2038399999999</c:v>
                </c:pt>
                <c:pt idx="61">
                  <c:v>1099.4872499999999</c:v>
                </c:pt>
                <c:pt idx="62">
                  <c:v>1026.3814</c:v>
                </c:pt>
                <c:pt idx="63">
                  <c:v>955.15457000000004</c:v>
                </c:pt>
                <c:pt idx="64">
                  <c:v>886.19476999999995</c:v>
                </c:pt>
                <c:pt idx="65">
                  <c:v>819.88914999999997</c:v>
                </c:pt>
                <c:pt idx="66">
                  <c:v>756.43609000000004</c:v>
                </c:pt>
                <c:pt idx="67">
                  <c:v>695.86000999999999</c:v>
                </c:pt>
                <c:pt idx="68">
                  <c:v>638.13649999999996</c:v>
                </c:pt>
                <c:pt idx="69">
                  <c:v>583.26395000000002</c:v>
                </c:pt>
                <c:pt idx="70">
                  <c:v>531.29259999999999</c:v>
                </c:pt>
                <c:pt idx="71">
                  <c:v>482.33767999999998</c:v>
                </c:pt>
                <c:pt idx="72">
                  <c:v>436.52965</c:v>
                </c:pt>
                <c:pt idx="73">
                  <c:v>394.05059999999997</c:v>
                </c:pt>
                <c:pt idx="74">
                  <c:v>354.87045999999998</c:v>
                </c:pt>
                <c:pt idx="75">
                  <c:v>318.91771</c:v>
                </c:pt>
                <c:pt idx="76">
                  <c:v>286.14109000000002</c:v>
                </c:pt>
                <c:pt idx="77">
                  <c:v>256.45197999999999</c:v>
                </c:pt>
                <c:pt idx="78">
                  <c:v>229.68431000000001</c:v>
                </c:pt>
                <c:pt idx="79">
                  <c:v>205.61067</c:v>
                </c:pt>
                <c:pt idx="80">
                  <c:v>183.99499</c:v>
                </c:pt>
                <c:pt idx="81">
                  <c:v>164.61731</c:v>
                </c:pt>
                <c:pt idx="82">
                  <c:v>147.27203</c:v>
                </c:pt>
                <c:pt idx="83">
                  <c:v>131.75559000000001</c:v>
                </c:pt>
                <c:pt idx="84">
                  <c:v>117.86571000000001</c:v>
                </c:pt>
                <c:pt idx="85">
                  <c:v>105.41712</c:v>
                </c:pt>
                <c:pt idx="86">
                  <c:v>94.251310000000004</c:v>
                </c:pt>
                <c:pt idx="87">
                  <c:v>84.235810000000001</c:v>
                </c:pt>
                <c:pt idx="88">
                  <c:v>75.253110000000007</c:v>
                </c:pt>
                <c:pt idx="89">
                  <c:v>67.173220000000001</c:v>
                </c:pt>
                <c:pt idx="90">
                  <c:v>59.923400000000001</c:v>
                </c:pt>
                <c:pt idx="91">
                  <c:v>53.441420000000001</c:v>
                </c:pt>
                <c:pt idx="92">
                  <c:v>47.658450000000002</c:v>
                </c:pt>
                <c:pt idx="93">
                  <c:v>42.504339999999999</c:v>
                </c:pt>
                <c:pt idx="94">
                  <c:v>37.91254</c:v>
                </c:pt>
                <c:pt idx="95">
                  <c:v>33.821440000000003</c:v>
                </c:pt>
                <c:pt idx="96">
                  <c:v>30.173999999999999</c:v>
                </c:pt>
                <c:pt idx="97">
                  <c:v>26.918369999999999</c:v>
                </c:pt>
                <c:pt idx="98">
                  <c:v>24.008600000000001</c:v>
                </c:pt>
                <c:pt idx="99">
                  <c:v>21.398240000000001</c:v>
                </c:pt>
                <c:pt idx="100">
                  <c:v>19.047550000000001</c:v>
                </c:pt>
                <c:pt idx="101">
                  <c:v>16.921690000000002</c:v>
                </c:pt>
                <c:pt idx="102">
                  <c:v>14.97658</c:v>
                </c:pt>
                <c:pt idx="103">
                  <c:v>13.19089</c:v>
                </c:pt>
                <c:pt idx="104">
                  <c:v>11.574680000000001</c:v>
                </c:pt>
                <c:pt idx="105">
                  <c:v>10.13026</c:v>
                </c:pt>
                <c:pt idx="106">
                  <c:v>8.84971</c:v>
                </c:pt>
                <c:pt idx="107">
                  <c:v>7.7195600000000004</c:v>
                </c:pt>
                <c:pt idx="108">
                  <c:v>6.7245600000000003</c:v>
                </c:pt>
                <c:pt idx="109">
                  <c:v>5.8497300000000001</c:v>
                </c:pt>
                <c:pt idx="110">
                  <c:v>5.08127</c:v>
                </c:pt>
                <c:pt idx="111">
                  <c:v>4.4067100000000003</c:v>
                </c:pt>
                <c:pt idx="112">
                  <c:v>3.8148900000000001</c:v>
                </c:pt>
                <c:pt idx="113">
                  <c:v>3.2959299999999998</c:v>
                </c:pt>
                <c:pt idx="114">
                  <c:v>2.8414199999999998</c:v>
                </c:pt>
                <c:pt idx="115">
                  <c:v>2.4453399999999998</c:v>
                </c:pt>
                <c:pt idx="116">
                  <c:v>2.1009199999999999</c:v>
                </c:pt>
                <c:pt idx="117">
                  <c:v>1.80114</c:v>
                </c:pt>
                <c:pt idx="118">
                  <c:v>1.5395399999999999</c:v>
                </c:pt>
                <c:pt idx="119">
                  <c:v>1.3105599999999999</c:v>
                </c:pt>
                <c:pt idx="120">
                  <c:v>1.1095600000000001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ED50-4C88-BB71-17A5D8D862FE}"/>
            </c:ext>
          </c:extLst>
        </c:ser>
        <c:ser>
          <c:idx val="2"/>
          <c:order val="2"/>
          <c:tx>
            <c:v>50 Years</c:v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Sheet5!$A$55:$A$175</c:f>
              <c:numCache>
                <c:formatCode>General</c:formatCode>
                <c:ptCount val="121"/>
                <c:pt idx="0">
                  <c:v>0</c:v>
                </c:pt>
                <c:pt idx="1">
                  <c:v>0.5</c:v>
                </c:pt>
                <c:pt idx="2">
                  <c:v>1</c:v>
                </c:pt>
                <c:pt idx="3">
                  <c:v>1.5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  <c:pt idx="9">
                  <c:v>4.5</c:v>
                </c:pt>
                <c:pt idx="10">
                  <c:v>5</c:v>
                </c:pt>
                <c:pt idx="11">
                  <c:v>5.5</c:v>
                </c:pt>
                <c:pt idx="12">
                  <c:v>6</c:v>
                </c:pt>
                <c:pt idx="13">
                  <c:v>6.5</c:v>
                </c:pt>
                <c:pt idx="14">
                  <c:v>7</c:v>
                </c:pt>
                <c:pt idx="15">
                  <c:v>7.5</c:v>
                </c:pt>
                <c:pt idx="16">
                  <c:v>8</c:v>
                </c:pt>
                <c:pt idx="17">
                  <c:v>8.5</c:v>
                </c:pt>
                <c:pt idx="18">
                  <c:v>9</c:v>
                </c:pt>
                <c:pt idx="19">
                  <c:v>9.5</c:v>
                </c:pt>
                <c:pt idx="20">
                  <c:v>10</c:v>
                </c:pt>
                <c:pt idx="21">
                  <c:v>10.5</c:v>
                </c:pt>
                <c:pt idx="22">
                  <c:v>11</c:v>
                </c:pt>
                <c:pt idx="23">
                  <c:v>11.5</c:v>
                </c:pt>
                <c:pt idx="24">
                  <c:v>12</c:v>
                </c:pt>
                <c:pt idx="25">
                  <c:v>12.5</c:v>
                </c:pt>
                <c:pt idx="26">
                  <c:v>13</c:v>
                </c:pt>
                <c:pt idx="27">
                  <c:v>13.5</c:v>
                </c:pt>
                <c:pt idx="28">
                  <c:v>14</c:v>
                </c:pt>
                <c:pt idx="29">
                  <c:v>14.5</c:v>
                </c:pt>
                <c:pt idx="30">
                  <c:v>15</c:v>
                </c:pt>
                <c:pt idx="31">
                  <c:v>15.5</c:v>
                </c:pt>
                <c:pt idx="32">
                  <c:v>16</c:v>
                </c:pt>
                <c:pt idx="33">
                  <c:v>16.5</c:v>
                </c:pt>
                <c:pt idx="34">
                  <c:v>17</c:v>
                </c:pt>
                <c:pt idx="35">
                  <c:v>17.5</c:v>
                </c:pt>
                <c:pt idx="36">
                  <c:v>18</c:v>
                </c:pt>
                <c:pt idx="37">
                  <c:v>18.5</c:v>
                </c:pt>
                <c:pt idx="38">
                  <c:v>19</c:v>
                </c:pt>
                <c:pt idx="39">
                  <c:v>19.5</c:v>
                </c:pt>
                <c:pt idx="40">
                  <c:v>20</c:v>
                </c:pt>
                <c:pt idx="41">
                  <c:v>20.5</c:v>
                </c:pt>
                <c:pt idx="42">
                  <c:v>21</c:v>
                </c:pt>
                <c:pt idx="43">
                  <c:v>21.5</c:v>
                </c:pt>
                <c:pt idx="44">
                  <c:v>22</c:v>
                </c:pt>
                <c:pt idx="45">
                  <c:v>22.5</c:v>
                </c:pt>
                <c:pt idx="46">
                  <c:v>23</c:v>
                </c:pt>
                <c:pt idx="47">
                  <c:v>23.5</c:v>
                </c:pt>
                <c:pt idx="48">
                  <c:v>24</c:v>
                </c:pt>
                <c:pt idx="49">
                  <c:v>24.5</c:v>
                </c:pt>
                <c:pt idx="50">
                  <c:v>25</c:v>
                </c:pt>
                <c:pt idx="51">
                  <c:v>25.5</c:v>
                </c:pt>
                <c:pt idx="52">
                  <c:v>26</c:v>
                </c:pt>
                <c:pt idx="53">
                  <c:v>26.5</c:v>
                </c:pt>
                <c:pt idx="54">
                  <c:v>27</c:v>
                </c:pt>
                <c:pt idx="55">
                  <c:v>27.5</c:v>
                </c:pt>
                <c:pt idx="56">
                  <c:v>28</c:v>
                </c:pt>
                <c:pt idx="57">
                  <c:v>28.5</c:v>
                </c:pt>
                <c:pt idx="58">
                  <c:v>29</c:v>
                </c:pt>
                <c:pt idx="59">
                  <c:v>29.5</c:v>
                </c:pt>
                <c:pt idx="60">
                  <c:v>30</c:v>
                </c:pt>
                <c:pt idx="61">
                  <c:v>30.5</c:v>
                </c:pt>
                <c:pt idx="62">
                  <c:v>31</c:v>
                </c:pt>
                <c:pt idx="63">
                  <c:v>31.5</c:v>
                </c:pt>
                <c:pt idx="64">
                  <c:v>32</c:v>
                </c:pt>
                <c:pt idx="65">
                  <c:v>32.5</c:v>
                </c:pt>
                <c:pt idx="66">
                  <c:v>33</c:v>
                </c:pt>
                <c:pt idx="67">
                  <c:v>33.5</c:v>
                </c:pt>
                <c:pt idx="68">
                  <c:v>34</c:v>
                </c:pt>
                <c:pt idx="69">
                  <c:v>34.5</c:v>
                </c:pt>
                <c:pt idx="70">
                  <c:v>35</c:v>
                </c:pt>
                <c:pt idx="71">
                  <c:v>35.5</c:v>
                </c:pt>
                <c:pt idx="72">
                  <c:v>36</c:v>
                </c:pt>
                <c:pt idx="73">
                  <c:v>36.5</c:v>
                </c:pt>
                <c:pt idx="74">
                  <c:v>37</c:v>
                </c:pt>
                <c:pt idx="75">
                  <c:v>37.5</c:v>
                </c:pt>
                <c:pt idx="76">
                  <c:v>38</c:v>
                </c:pt>
                <c:pt idx="77">
                  <c:v>38.5</c:v>
                </c:pt>
                <c:pt idx="78">
                  <c:v>39</c:v>
                </c:pt>
                <c:pt idx="79">
                  <c:v>39.5</c:v>
                </c:pt>
                <c:pt idx="80">
                  <c:v>40</c:v>
                </c:pt>
                <c:pt idx="81">
                  <c:v>40.5</c:v>
                </c:pt>
                <c:pt idx="82">
                  <c:v>41</c:v>
                </c:pt>
                <c:pt idx="83">
                  <c:v>41.5</c:v>
                </c:pt>
                <c:pt idx="84">
                  <c:v>42</c:v>
                </c:pt>
                <c:pt idx="85">
                  <c:v>42.5</c:v>
                </c:pt>
                <c:pt idx="86">
                  <c:v>43</c:v>
                </c:pt>
                <c:pt idx="87">
                  <c:v>43.5</c:v>
                </c:pt>
                <c:pt idx="88">
                  <c:v>44</c:v>
                </c:pt>
                <c:pt idx="89">
                  <c:v>44.5</c:v>
                </c:pt>
                <c:pt idx="90">
                  <c:v>45</c:v>
                </c:pt>
                <c:pt idx="91">
                  <c:v>45.5</c:v>
                </c:pt>
                <c:pt idx="92">
                  <c:v>46</c:v>
                </c:pt>
                <c:pt idx="93">
                  <c:v>46.5</c:v>
                </c:pt>
                <c:pt idx="94">
                  <c:v>47</c:v>
                </c:pt>
                <c:pt idx="95">
                  <c:v>47.5</c:v>
                </c:pt>
                <c:pt idx="96">
                  <c:v>48</c:v>
                </c:pt>
                <c:pt idx="97">
                  <c:v>48.5</c:v>
                </c:pt>
                <c:pt idx="98">
                  <c:v>49</c:v>
                </c:pt>
                <c:pt idx="99">
                  <c:v>49.5</c:v>
                </c:pt>
                <c:pt idx="100">
                  <c:v>50</c:v>
                </c:pt>
                <c:pt idx="101">
                  <c:v>50.5</c:v>
                </c:pt>
                <c:pt idx="102">
                  <c:v>51</c:v>
                </c:pt>
                <c:pt idx="103">
                  <c:v>51.5</c:v>
                </c:pt>
                <c:pt idx="104">
                  <c:v>52</c:v>
                </c:pt>
                <c:pt idx="105">
                  <c:v>52.5</c:v>
                </c:pt>
                <c:pt idx="106">
                  <c:v>53</c:v>
                </c:pt>
                <c:pt idx="107">
                  <c:v>53.5</c:v>
                </c:pt>
                <c:pt idx="108">
                  <c:v>54</c:v>
                </c:pt>
                <c:pt idx="109">
                  <c:v>54.5</c:v>
                </c:pt>
                <c:pt idx="110">
                  <c:v>55</c:v>
                </c:pt>
                <c:pt idx="111">
                  <c:v>55.5</c:v>
                </c:pt>
                <c:pt idx="112">
                  <c:v>56</c:v>
                </c:pt>
                <c:pt idx="113">
                  <c:v>56.5</c:v>
                </c:pt>
                <c:pt idx="114">
                  <c:v>57</c:v>
                </c:pt>
                <c:pt idx="115">
                  <c:v>57.5</c:v>
                </c:pt>
                <c:pt idx="116">
                  <c:v>58</c:v>
                </c:pt>
                <c:pt idx="117">
                  <c:v>58.5</c:v>
                </c:pt>
                <c:pt idx="118">
                  <c:v>59</c:v>
                </c:pt>
                <c:pt idx="119">
                  <c:v>59.5</c:v>
                </c:pt>
                <c:pt idx="120">
                  <c:v>60</c:v>
                </c:pt>
              </c:numCache>
            </c:numRef>
          </c:xVal>
          <c:yVal>
            <c:numRef>
              <c:f>Sheet5!$D$55:$D$175</c:f>
              <c:numCache>
                <c:formatCode>General</c:formatCode>
                <c:ptCount val="121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0.50405</c:v>
                </c:pt>
                <c:pt idx="4">
                  <c:v>1.9745200000000001</c:v>
                </c:pt>
                <c:pt idx="5">
                  <c:v>4.8234599999999999</c:v>
                </c:pt>
                <c:pt idx="6">
                  <c:v>8.9167900000000007</c:v>
                </c:pt>
                <c:pt idx="7">
                  <c:v>14.58099</c:v>
                </c:pt>
                <c:pt idx="8">
                  <c:v>21.873270000000002</c:v>
                </c:pt>
                <c:pt idx="9">
                  <c:v>30.547180000000001</c:v>
                </c:pt>
                <c:pt idx="10">
                  <c:v>40.185589999999998</c:v>
                </c:pt>
                <c:pt idx="11">
                  <c:v>50.66281</c:v>
                </c:pt>
                <c:pt idx="12">
                  <c:v>61.983699999999999</c:v>
                </c:pt>
                <c:pt idx="13">
                  <c:v>74.04804</c:v>
                </c:pt>
                <c:pt idx="14">
                  <c:v>86.821269999999998</c:v>
                </c:pt>
                <c:pt idx="15">
                  <c:v>100.28927</c:v>
                </c:pt>
                <c:pt idx="16">
                  <c:v>114.42086999999999</c:v>
                </c:pt>
                <c:pt idx="17">
                  <c:v>129.19193999999999</c:v>
                </c:pt>
                <c:pt idx="18">
                  <c:v>144.65396000000001</c:v>
                </c:pt>
                <c:pt idx="19">
                  <c:v>160.92688999999999</c:v>
                </c:pt>
                <c:pt idx="20">
                  <c:v>178.17404999999999</c:v>
                </c:pt>
                <c:pt idx="21">
                  <c:v>196.61447999999999</c:v>
                </c:pt>
                <c:pt idx="22">
                  <c:v>216.59666000000001</c:v>
                </c:pt>
                <c:pt idx="23">
                  <c:v>236.95675</c:v>
                </c:pt>
                <c:pt idx="24">
                  <c:v>266.97375</c:v>
                </c:pt>
                <c:pt idx="25">
                  <c:v>317.91487999999998</c:v>
                </c:pt>
                <c:pt idx="26">
                  <c:v>404.31472000000002</c:v>
                </c:pt>
                <c:pt idx="27">
                  <c:v>530.10985000000005</c:v>
                </c:pt>
                <c:pt idx="28">
                  <c:v>694.16138999999998</c:v>
                </c:pt>
                <c:pt idx="29">
                  <c:v>893.25978999999995</c:v>
                </c:pt>
                <c:pt idx="30">
                  <c:v>1106.0380299999999</c:v>
                </c:pt>
                <c:pt idx="31">
                  <c:v>1318.73443</c:v>
                </c:pt>
                <c:pt idx="32">
                  <c:v>1511.0266300000001</c:v>
                </c:pt>
                <c:pt idx="33">
                  <c:v>1688.1866299999999</c:v>
                </c:pt>
                <c:pt idx="34">
                  <c:v>1854.59934</c:v>
                </c:pt>
                <c:pt idx="35">
                  <c:v>2000.2723599999999</c:v>
                </c:pt>
                <c:pt idx="36">
                  <c:v>2127.2835399999999</c:v>
                </c:pt>
                <c:pt idx="37">
                  <c:v>2237.0589799999998</c:v>
                </c:pt>
                <c:pt idx="38">
                  <c:v>2328.2430300000001</c:v>
                </c:pt>
                <c:pt idx="39">
                  <c:v>2400.8939599999999</c:v>
                </c:pt>
                <c:pt idx="40">
                  <c:v>2457.4222599999998</c:v>
                </c:pt>
                <c:pt idx="41">
                  <c:v>2500.6460099999999</c:v>
                </c:pt>
                <c:pt idx="42">
                  <c:v>2532.0446400000001</c:v>
                </c:pt>
                <c:pt idx="43">
                  <c:v>2551.3853600000002</c:v>
                </c:pt>
                <c:pt idx="44">
                  <c:v>2557.9976999999999</c:v>
                </c:pt>
                <c:pt idx="45">
                  <c:v>2550.5567099999998</c:v>
                </c:pt>
                <c:pt idx="46">
                  <c:v>2527.9560000000001</c:v>
                </c:pt>
                <c:pt idx="47">
                  <c:v>2491.6859800000002</c:v>
                </c:pt>
                <c:pt idx="48">
                  <c:v>2444.9729200000002</c:v>
                </c:pt>
                <c:pt idx="49">
                  <c:v>2389.3432299999999</c:v>
                </c:pt>
                <c:pt idx="50">
                  <c:v>2324.8508700000002</c:v>
                </c:pt>
                <c:pt idx="51">
                  <c:v>2252.2795700000001</c:v>
                </c:pt>
                <c:pt idx="52">
                  <c:v>2173.3659400000001</c:v>
                </c:pt>
                <c:pt idx="53">
                  <c:v>2090.0001099999999</c:v>
                </c:pt>
                <c:pt idx="54">
                  <c:v>2002.8442399999999</c:v>
                </c:pt>
                <c:pt idx="55">
                  <c:v>1911.85989</c:v>
                </c:pt>
                <c:pt idx="56">
                  <c:v>1817.6972599999999</c:v>
                </c:pt>
                <c:pt idx="57">
                  <c:v>1721.6715999999999</c:v>
                </c:pt>
                <c:pt idx="58">
                  <c:v>1625.61772</c:v>
                </c:pt>
                <c:pt idx="59">
                  <c:v>1530.44443</c:v>
                </c:pt>
                <c:pt idx="60">
                  <c:v>1436.5267799999999</c:v>
                </c:pt>
                <c:pt idx="61">
                  <c:v>1344.4265600000001</c:v>
                </c:pt>
                <c:pt idx="62">
                  <c:v>1254.41455</c:v>
                </c:pt>
                <c:pt idx="63">
                  <c:v>1166.82275</c:v>
                </c:pt>
                <c:pt idx="64">
                  <c:v>1082.11472</c:v>
                </c:pt>
                <c:pt idx="65">
                  <c:v>1000.72838</c:v>
                </c:pt>
                <c:pt idx="66">
                  <c:v>922.88199999999995</c:v>
                </c:pt>
                <c:pt idx="67">
                  <c:v>848.60298999999998</c:v>
                </c:pt>
                <c:pt idx="68">
                  <c:v>777.86546999999996</c:v>
                </c:pt>
                <c:pt idx="69">
                  <c:v>710.67174</c:v>
                </c:pt>
                <c:pt idx="70">
                  <c:v>647.08664999999996</c:v>
                </c:pt>
                <c:pt idx="71">
                  <c:v>587.25072</c:v>
                </c:pt>
                <c:pt idx="72">
                  <c:v>531.30673000000002</c:v>
                </c:pt>
                <c:pt idx="73">
                  <c:v>479.46204</c:v>
                </c:pt>
                <c:pt idx="74">
                  <c:v>431.67745000000002</c:v>
                </c:pt>
                <c:pt idx="75">
                  <c:v>387.86842999999999</c:v>
                </c:pt>
                <c:pt idx="76">
                  <c:v>347.96584999999999</c:v>
                </c:pt>
                <c:pt idx="77">
                  <c:v>311.84706</c:v>
                </c:pt>
                <c:pt idx="78">
                  <c:v>279.29577999999998</c:v>
                </c:pt>
                <c:pt idx="79">
                  <c:v>250.03030000000001</c:v>
                </c:pt>
                <c:pt idx="80">
                  <c:v>223.75556</c:v>
                </c:pt>
                <c:pt idx="81">
                  <c:v>200.20363</c:v>
                </c:pt>
                <c:pt idx="82">
                  <c:v>179.12248</c:v>
                </c:pt>
                <c:pt idx="83">
                  <c:v>160.26138</c:v>
                </c:pt>
                <c:pt idx="84">
                  <c:v>143.37329</c:v>
                </c:pt>
                <c:pt idx="85">
                  <c:v>128.23411999999999</c:v>
                </c:pt>
                <c:pt idx="86">
                  <c:v>114.65276</c:v>
                </c:pt>
                <c:pt idx="87">
                  <c:v>102.46895000000001</c:v>
                </c:pt>
                <c:pt idx="88">
                  <c:v>91.539730000000006</c:v>
                </c:pt>
                <c:pt idx="89">
                  <c:v>81.7059</c:v>
                </c:pt>
                <c:pt idx="90">
                  <c:v>72.881290000000007</c:v>
                </c:pt>
                <c:pt idx="91">
                  <c:v>64.992329999999995</c:v>
                </c:pt>
                <c:pt idx="92">
                  <c:v>57.956139999999998</c:v>
                </c:pt>
                <c:pt idx="93">
                  <c:v>51.68741</c:v>
                </c:pt>
                <c:pt idx="94">
                  <c:v>46.104680000000002</c:v>
                </c:pt>
                <c:pt idx="95">
                  <c:v>41.132309999999997</c:v>
                </c:pt>
                <c:pt idx="96">
                  <c:v>36.701659999999997</c:v>
                </c:pt>
                <c:pt idx="97">
                  <c:v>32.747430000000001</c:v>
                </c:pt>
                <c:pt idx="98">
                  <c:v>29.211030000000001</c:v>
                </c:pt>
                <c:pt idx="99">
                  <c:v>26.035419999999998</c:v>
                </c:pt>
                <c:pt idx="100">
                  <c:v>23.172139999999999</c:v>
                </c:pt>
                <c:pt idx="101">
                  <c:v>20.578720000000001</c:v>
                </c:pt>
                <c:pt idx="102">
                  <c:v>18.201229999999999</c:v>
                </c:pt>
                <c:pt idx="103">
                  <c:v>16.015519999999999</c:v>
                </c:pt>
                <c:pt idx="104">
                  <c:v>14.0373</c:v>
                </c:pt>
                <c:pt idx="105">
                  <c:v>12.27106</c:v>
                </c:pt>
                <c:pt idx="106">
                  <c:v>10.70762</c:v>
                </c:pt>
                <c:pt idx="107">
                  <c:v>9.3304100000000005</c:v>
                </c:pt>
                <c:pt idx="108">
                  <c:v>8.1204699999999992</c:v>
                </c:pt>
                <c:pt idx="109">
                  <c:v>7.05999</c:v>
                </c:pt>
                <c:pt idx="110">
                  <c:v>6.1313300000000002</c:v>
                </c:pt>
                <c:pt idx="111">
                  <c:v>5.3172499999999996</c:v>
                </c:pt>
                <c:pt idx="112">
                  <c:v>4.6032400000000004</c:v>
                </c:pt>
                <c:pt idx="113">
                  <c:v>3.9770400000000001</c:v>
                </c:pt>
                <c:pt idx="114">
                  <c:v>3.4286599999999998</c:v>
                </c:pt>
                <c:pt idx="115">
                  <c:v>2.95065</c:v>
                </c:pt>
                <c:pt idx="116">
                  <c:v>2.53478</c:v>
                </c:pt>
                <c:pt idx="117">
                  <c:v>2.17258</c:v>
                </c:pt>
                <c:pt idx="118">
                  <c:v>1.8563099999999999</c:v>
                </c:pt>
                <c:pt idx="119">
                  <c:v>1.5793200000000001</c:v>
                </c:pt>
                <c:pt idx="120">
                  <c:v>1.3361099999999999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ED50-4C88-BB71-17A5D8D862FE}"/>
            </c:ext>
          </c:extLst>
        </c:ser>
        <c:ser>
          <c:idx val="3"/>
          <c:order val="3"/>
          <c:tx>
            <c:v>100 Years</c:v>
          </c:tx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xVal>
            <c:numRef>
              <c:f>Sheet5!$A$55:$A$175</c:f>
              <c:numCache>
                <c:formatCode>General</c:formatCode>
                <c:ptCount val="121"/>
                <c:pt idx="0">
                  <c:v>0</c:v>
                </c:pt>
                <c:pt idx="1">
                  <c:v>0.5</c:v>
                </c:pt>
                <c:pt idx="2">
                  <c:v>1</c:v>
                </c:pt>
                <c:pt idx="3">
                  <c:v>1.5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  <c:pt idx="9">
                  <c:v>4.5</c:v>
                </c:pt>
                <c:pt idx="10">
                  <c:v>5</c:v>
                </c:pt>
                <c:pt idx="11">
                  <c:v>5.5</c:v>
                </c:pt>
                <c:pt idx="12">
                  <c:v>6</c:v>
                </c:pt>
                <c:pt idx="13">
                  <c:v>6.5</c:v>
                </c:pt>
                <c:pt idx="14">
                  <c:v>7</c:v>
                </c:pt>
                <c:pt idx="15">
                  <c:v>7.5</c:v>
                </c:pt>
                <c:pt idx="16">
                  <c:v>8</c:v>
                </c:pt>
                <c:pt idx="17">
                  <c:v>8.5</c:v>
                </c:pt>
                <c:pt idx="18">
                  <c:v>9</c:v>
                </c:pt>
                <c:pt idx="19">
                  <c:v>9.5</c:v>
                </c:pt>
                <c:pt idx="20">
                  <c:v>10</c:v>
                </c:pt>
                <c:pt idx="21">
                  <c:v>10.5</c:v>
                </c:pt>
                <c:pt idx="22">
                  <c:v>11</c:v>
                </c:pt>
                <c:pt idx="23">
                  <c:v>11.5</c:v>
                </c:pt>
                <c:pt idx="24">
                  <c:v>12</c:v>
                </c:pt>
                <c:pt idx="25">
                  <c:v>12.5</c:v>
                </c:pt>
                <c:pt idx="26">
                  <c:v>13</c:v>
                </c:pt>
                <c:pt idx="27">
                  <c:v>13.5</c:v>
                </c:pt>
                <c:pt idx="28">
                  <c:v>14</c:v>
                </c:pt>
                <c:pt idx="29">
                  <c:v>14.5</c:v>
                </c:pt>
                <c:pt idx="30">
                  <c:v>15</c:v>
                </c:pt>
                <c:pt idx="31">
                  <c:v>15.5</c:v>
                </c:pt>
                <c:pt idx="32">
                  <c:v>16</c:v>
                </c:pt>
                <c:pt idx="33">
                  <c:v>16.5</c:v>
                </c:pt>
                <c:pt idx="34">
                  <c:v>17</c:v>
                </c:pt>
                <c:pt idx="35">
                  <c:v>17.5</c:v>
                </c:pt>
                <c:pt idx="36">
                  <c:v>18</c:v>
                </c:pt>
                <c:pt idx="37">
                  <c:v>18.5</c:v>
                </c:pt>
                <c:pt idx="38">
                  <c:v>19</c:v>
                </c:pt>
                <c:pt idx="39">
                  <c:v>19.5</c:v>
                </c:pt>
                <c:pt idx="40">
                  <c:v>20</c:v>
                </c:pt>
                <c:pt idx="41">
                  <c:v>20.5</c:v>
                </c:pt>
                <c:pt idx="42">
                  <c:v>21</c:v>
                </c:pt>
                <c:pt idx="43">
                  <c:v>21.5</c:v>
                </c:pt>
                <c:pt idx="44">
                  <c:v>22</c:v>
                </c:pt>
                <c:pt idx="45">
                  <c:v>22.5</c:v>
                </c:pt>
                <c:pt idx="46">
                  <c:v>23</c:v>
                </c:pt>
                <c:pt idx="47">
                  <c:v>23.5</c:v>
                </c:pt>
                <c:pt idx="48">
                  <c:v>24</c:v>
                </c:pt>
                <c:pt idx="49">
                  <c:v>24.5</c:v>
                </c:pt>
                <c:pt idx="50">
                  <c:v>25</c:v>
                </c:pt>
                <c:pt idx="51">
                  <c:v>25.5</c:v>
                </c:pt>
                <c:pt idx="52">
                  <c:v>26</c:v>
                </c:pt>
                <c:pt idx="53">
                  <c:v>26.5</c:v>
                </c:pt>
                <c:pt idx="54">
                  <c:v>27</c:v>
                </c:pt>
                <c:pt idx="55">
                  <c:v>27.5</c:v>
                </c:pt>
                <c:pt idx="56">
                  <c:v>28</c:v>
                </c:pt>
                <c:pt idx="57">
                  <c:v>28.5</c:v>
                </c:pt>
                <c:pt idx="58">
                  <c:v>29</c:v>
                </c:pt>
                <c:pt idx="59">
                  <c:v>29.5</c:v>
                </c:pt>
                <c:pt idx="60">
                  <c:v>30</c:v>
                </c:pt>
                <c:pt idx="61">
                  <c:v>30.5</c:v>
                </c:pt>
                <c:pt idx="62">
                  <c:v>31</c:v>
                </c:pt>
                <c:pt idx="63">
                  <c:v>31.5</c:v>
                </c:pt>
                <c:pt idx="64">
                  <c:v>32</c:v>
                </c:pt>
                <c:pt idx="65">
                  <c:v>32.5</c:v>
                </c:pt>
                <c:pt idx="66">
                  <c:v>33</c:v>
                </c:pt>
                <c:pt idx="67">
                  <c:v>33.5</c:v>
                </c:pt>
                <c:pt idx="68">
                  <c:v>34</c:v>
                </c:pt>
                <c:pt idx="69">
                  <c:v>34.5</c:v>
                </c:pt>
                <c:pt idx="70">
                  <c:v>35</c:v>
                </c:pt>
                <c:pt idx="71">
                  <c:v>35.5</c:v>
                </c:pt>
                <c:pt idx="72">
                  <c:v>36</c:v>
                </c:pt>
                <c:pt idx="73">
                  <c:v>36.5</c:v>
                </c:pt>
                <c:pt idx="74">
                  <c:v>37</c:v>
                </c:pt>
                <c:pt idx="75">
                  <c:v>37.5</c:v>
                </c:pt>
                <c:pt idx="76">
                  <c:v>38</c:v>
                </c:pt>
                <c:pt idx="77">
                  <c:v>38.5</c:v>
                </c:pt>
                <c:pt idx="78">
                  <c:v>39</c:v>
                </c:pt>
                <c:pt idx="79">
                  <c:v>39.5</c:v>
                </c:pt>
                <c:pt idx="80">
                  <c:v>40</c:v>
                </c:pt>
                <c:pt idx="81">
                  <c:v>40.5</c:v>
                </c:pt>
                <c:pt idx="82">
                  <c:v>41</c:v>
                </c:pt>
                <c:pt idx="83">
                  <c:v>41.5</c:v>
                </c:pt>
                <c:pt idx="84">
                  <c:v>42</c:v>
                </c:pt>
                <c:pt idx="85">
                  <c:v>42.5</c:v>
                </c:pt>
                <c:pt idx="86">
                  <c:v>43</c:v>
                </c:pt>
                <c:pt idx="87">
                  <c:v>43.5</c:v>
                </c:pt>
                <c:pt idx="88">
                  <c:v>44</c:v>
                </c:pt>
                <c:pt idx="89">
                  <c:v>44.5</c:v>
                </c:pt>
                <c:pt idx="90">
                  <c:v>45</c:v>
                </c:pt>
                <c:pt idx="91">
                  <c:v>45.5</c:v>
                </c:pt>
                <c:pt idx="92">
                  <c:v>46</c:v>
                </c:pt>
                <c:pt idx="93">
                  <c:v>46.5</c:v>
                </c:pt>
                <c:pt idx="94">
                  <c:v>47</c:v>
                </c:pt>
                <c:pt idx="95">
                  <c:v>47.5</c:v>
                </c:pt>
                <c:pt idx="96">
                  <c:v>48</c:v>
                </c:pt>
                <c:pt idx="97">
                  <c:v>48.5</c:v>
                </c:pt>
                <c:pt idx="98">
                  <c:v>49</c:v>
                </c:pt>
                <c:pt idx="99">
                  <c:v>49.5</c:v>
                </c:pt>
                <c:pt idx="100">
                  <c:v>50</c:v>
                </c:pt>
                <c:pt idx="101">
                  <c:v>50.5</c:v>
                </c:pt>
                <c:pt idx="102">
                  <c:v>51</c:v>
                </c:pt>
                <c:pt idx="103">
                  <c:v>51.5</c:v>
                </c:pt>
                <c:pt idx="104">
                  <c:v>52</c:v>
                </c:pt>
                <c:pt idx="105">
                  <c:v>52.5</c:v>
                </c:pt>
                <c:pt idx="106">
                  <c:v>53</c:v>
                </c:pt>
                <c:pt idx="107">
                  <c:v>53.5</c:v>
                </c:pt>
                <c:pt idx="108">
                  <c:v>54</c:v>
                </c:pt>
                <c:pt idx="109">
                  <c:v>54.5</c:v>
                </c:pt>
                <c:pt idx="110">
                  <c:v>55</c:v>
                </c:pt>
                <c:pt idx="111">
                  <c:v>55.5</c:v>
                </c:pt>
                <c:pt idx="112">
                  <c:v>56</c:v>
                </c:pt>
                <c:pt idx="113">
                  <c:v>56.5</c:v>
                </c:pt>
                <c:pt idx="114">
                  <c:v>57</c:v>
                </c:pt>
                <c:pt idx="115">
                  <c:v>57.5</c:v>
                </c:pt>
                <c:pt idx="116">
                  <c:v>58</c:v>
                </c:pt>
                <c:pt idx="117">
                  <c:v>58.5</c:v>
                </c:pt>
                <c:pt idx="118">
                  <c:v>59</c:v>
                </c:pt>
                <c:pt idx="119">
                  <c:v>59.5</c:v>
                </c:pt>
                <c:pt idx="120">
                  <c:v>60</c:v>
                </c:pt>
              </c:numCache>
            </c:numRef>
          </c:xVal>
          <c:yVal>
            <c:numRef>
              <c:f>Sheet5!$E$55:$E$175</c:f>
              <c:numCache>
                <c:formatCode>General</c:formatCode>
                <c:ptCount val="121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0.33484000000000003</c:v>
                </c:pt>
                <c:pt idx="4">
                  <c:v>1.3133699999999999</c:v>
                </c:pt>
                <c:pt idx="5">
                  <c:v>3.2139000000000002</c:v>
                </c:pt>
                <c:pt idx="6">
                  <c:v>5.9571800000000001</c:v>
                </c:pt>
                <c:pt idx="7">
                  <c:v>9.7615400000000001</c:v>
                </c:pt>
                <c:pt idx="8">
                  <c:v>14.68618</c:v>
                </c:pt>
                <c:pt idx="9">
                  <c:v>20.579519999999999</c:v>
                </c:pt>
                <c:pt idx="10">
                  <c:v>27.17559</c:v>
                </c:pt>
                <c:pt idx="11">
                  <c:v>34.401589999999999</c:v>
                </c:pt>
                <c:pt idx="12">
                  <c:v>42.272129999999997</c:v>
                </c:pt>
                <c:pt idx="13">
                  <c:v>50.733620000000002</c:v>
                </c:pt>
                <c:pt idx="14">
                  <c:v>59.782069999999997</c:v>
                </c:pt>
                <c:pt idx="15">
                  <c:v>69.430509999999998</c:v>
                </c:pt>
                <c:pt idx="16">
                  <c:v>79.687280000000001</c:v>
                </c:pt>
                <c:pt idx="17">
                  <c:v>90.570040000000006</c:v>
                </c:pt>
                <c:pt idx="18">
                  <c:v>102.15626</c:v>
                </c:pt>
                <c:pt idx="19">
                  <c:v>114.58288</c:v>
                </c:pt>
                <c:pt idx="20">
                  <c:v>128.03976</c:v>
                </c:pt>
                <c:pt idx="21">
                  <c:v>142.80306999999999</c:v>
                </c:pt>
                <c:pt idx="22">
                  <c:v>159.25327999999999</c:v>
                </c:pt>
                <c:pt idx="23">
                  <c:v>171.59747999999999</c:v>
                </c:pt>
                <c:pt idx="24">
                  <c:v>204.85361</c:v>
                </c:pt>
                <c:pt idx="25">
                  <c:v>287.32718</c:v>
                </c:pt>
                <c:pt idx="26">
                  <c:v>457.46053000000001</c:v>
                </c:pt>
                <c:pt idx="27">
                  <c:v>721.19309999999996</c:v>
                </c:pt>
                <c:pt idx="28">
                  <c:v>1076.4277999999999</c:v>
                </c:pt>
                <c:pt idx="29">
                  <c:v>1516.4041400000001</c:v>
                </c:pt>
                <c:pt idx="30">
                  <c:v>1976.6044899999999</c:v>
                </c:pt>
                <c:pt idx="31">
                  <c:v>2424.4167600000001</c:v>
                </c:pt>
                <c:pt idx="32">
                  <c:v>2803.4935599999999</c:v>
                </c:pt>
                <c:pt idx="33">
                  <c:v>3140.5639799999999</c:v>
                </c:pt>
                <c:pt idx="34">
                  <c:v>3452.2898500000001</c:v>
                </c:pt>
                <c:pt idx="35">
                  <c:v>3707.4405299999999</c:v>
                </c:pt>
                <c:pt idx="36">
                  <c:v>3918.5728600000002</c:v>
                </c:pt>
                <c:pt idx="37">
                  <c:v>4089.5007300000002</c:v>
                </c:pt>
                <c:pt idx="38">
                  <c:v>4216.5678399999997</c:v>
                </c:pt>
                <c:pt idx="39">
                  <c:v>4299.3409799999999</c:v>
                </c:pt>
                <c:pt idx="40">
                  <c:v>4347.4163099999996</c:v>
                </c:pt>
                <c:pt idx="41">
                  <c:v>4369.8654299999998</c:v>
                </c:pt>
                <c:pt idx="42">
                  <c:v>4369.3212100000001</c:v>
                </c:pt>
                <c:pt idx="43">
                  <c:v>4345.62111</c:v>
                </c:pt>
                <c:pt idx="44">
                  <c:v>4297.1309300000003</c:v>
                </c:pt>
                <c:pt idx="45">
                  <c:v>4220.0918199999996</c:v>
                </c:pt>
                <c:pt idx="46">
                  <c:v>4111.4827299999997</c:v>
                </c:pt>
                <c:pt idx="47">
                  <c:v>3976.5474599999998</c:v>
                </c:pt>
                <c:pt idx="48">
                  <c:v>3824.9833400000002</c:v>
                </c:pt>
                <c:pt idx="49">
                  <c:v>3660.02783</c:v>
                </c:pt>
                <c:pt idx="50">
                  <c:v>3481.2568999999999</c:v>
                </c:pt>
                <c:pt idx="51">
                  <c:v>3291.7655500000001</c:v>
                </c:pt>
                <c:pt idx="52">
                  <c:v>3098.05114</c:v>
                </c:pt>
                <c:pt idx="53">
                  <c:v>2906.6957000000002</c:v>
                </c:pt>
                <c:pt idx="54">
                  <c:v>2720.4694300000001</c:v>
                </c:pt>
                <c:pt idx="55">
                  <c:v>2539.3443499999998</c:v>
                </c:pt>
                <c:pt idx="56">
                  <c:v>2363.4479500000002</c:v>
                </c:pt>
                <c:pt idx="57">
                  <c:v>2193.8748999999998</c:v>
                </c:pt>
                <c:pt idx="58">
                  <c:v>2032.86131</c:v>
                </c:pt>
                <c:pt idx="59">
                  <c:v>1881.23849</c:v>
                </c:pt>
                <c:pt idx="60">
                  <c:v>1738.3876</c:v>
                </c:pt>
                <c:pt idx="61">
                  <c:v>1603.77855</c:v>
                </c:pt>
                <c:pt idx="62">
                  <c:v>1476.6809499999999</c:v>
                </c:pt>
                <c:pt idx="63">
                  <c:v>1356.7386899999999</c:v>
                </c:pt>
                <c:pt idx="64">
                  <c:v>1244.0233900000001</c:v>
                </c:pt>
                <c:pt idx="65">
                  <c:v>1138.7192</c:v>
                </c:pt>
                <c:pt idx="66">
                  <c:v>1040.6949400000001</c:v>
                </c:pt>
                <c:pt idx="67">
                  <c:v>949.47793000000001</c:v>
                </c:pt>
                <c:pt idx="68">
                  <c:v>864.50518999999997</c:v>
                </c:pt>
                <c:pt idx="69">
                  <c:v>785.30679999999995</c:v>
                </c:pt>
                <c:pt idx="70">
                  <c:v>711.55813999999998</c:v>
                </c:pt>
                <c:pt idx="71">
                  <c:v>643.06601999999998</c:v>
                </c:pt>
                <c:pt idx="72">
                  <c:v>579.64873999999998</c:v>
                </c:pt>
                <c:pt idx="73">
                  <c:v>521.63261999999997</c:v>
                </c:pt>
                <c:pt idx="74">
                  <c:v>468.77044000000001</c:v>
                </c:pt>
                <c:pt idx="75">
                  <c:v>420.72122000000002</c:v>
                </c:pt>
                <c:pt idx="76">
                  <c:v>377.21433000000002</c:v>
                </c:pt>
                <c:pt idx="77">
                  <c:v>337.98586999999998</c:v>
                </c:pt>
                <c:pt idx="78">
                  <c:v>302.72858000000002</c:v>
                </c:pt>
                <c:pt idx="79">
                  <c:v>271.09528</c:v>
                </c:pt>
                <c:pt idx="80">
                  <c:v>242.74358000000001</c:v>
                </c:pt>
                <c:pt idx="81">
                  <c:v>217.35389000000001</c:v>
                </c:pt>
                <c:pt idx="82">
                  <c:v>194.62456</c:v>
                </c:pt>
                <c:pt idx="83">
                  <c:v>174.26572999999999</c:v>
                </c:pt>
                <c:pt idx="84">
                  <c:v>156.00174000000001</c:v>
                </c:pt>
                <c:pt idx="85">
                  <c:v>139.59309999999999</c:v>
                </c:pt>
                <c:pt idx="86">
                  <c:v>124.8396</c:v>
                </c:pt>
                <c:pt idx="87">
                  <c:v>111.57532</c:v>
                </c:pt>
                <c:pt idx="88">
                  <c:v>99.642210000000006</c:v>
                </c:pt>
                <c:pt idx="89">
                  <c:v>88.795190000000005</c:v>
                </c:pt>
                <c:pt idx="90">
                  <c:v>79.01764</c:v>
                </c:pt>
                <c:pt idx="91">
                  <c:v>70.296779999999998</c:v>
                </c:pt>
                <c:pt idx="92">
                  <c:v>62.563760000000002</c:v>
                </c:pt>
                <c:pt idx="93">
                  <c:v>55.721080000000001</c:v>
                </c:pt>
                <c:pt idx="94">
                  <c:v>49.66498</c:v>
                </c:pt>
                <c:pt idx="95">
                  <c:v>44.294750000000001</c:v>
                </c:pt>
                <c:pt idx="96">
                  <c:v>39.515729999999998</c:v>
                </c:pt>
                <c:pt idx="97">
                  <c:v>35.242460000000001</c:v>
                </c:pt>
                <c:pt idx="98">
                  <c:v>31.403099999999998</c:v>
                </c:pt>
                <c:pt idx="99">
                  <c:v>27.929600000000001</c:v>
                </c:pt>
                <c:pt idx="100">
                  <c:v>24.767250000000001</c:v>
                </c:pt>
                <c:pt idx="101">
                  <c:v>21.86788</c:v>
                </c:pt>
                <c:pt idx="102">
                  <c:v>19.12979</c:v>
                </c:pt>
                <c:pt idx="103">
                  <c:v>16.539110000000001</c:v>
                </c:pt>
                <c:pt idx="104">
                  <c:v>14.194710000000001</c:v>
                </c:pt>
                <c:pt idx="105">
                  <c:v>12.13836</c:v>
                </c:pt>
                <c:pt idx="106">
                  <c:v>10.36566</c:v>
                </c:pt>
                <c:pt idx="107">
                  <c:v>8.8503399999999992</c:v>
                </c:pt>
                <c:pt idx="108">
                  <c:v>7.5592300000000003</c:v>
                </c:pt>
                <c:pt idx="109">
                  <c:v>6.4595599999999997</c:v>
                </c:pt>
                <c:pt idx="110">
                  <c:v>5.52196</c:v>
                </c:pt>
                <c:pt idx="111">
                  <c:v>4.7211499999999997</c:v>
                </c:pt>
                <c:pt idx="112">
                  <c:v>4.0357799999999999</c:v>
                </c:pt>
                <c:pt idx="113">
                  <c:v>3.4479600000000001</c:v>
                </c:pt>
                <c:pt idx="114">
                  <c:v>2.9426700000000001</c:v>
                </c:pt>
                <c:pt idx="115">
                  <c:v>2.5094799999999999</c:v>
                </c:pt>
                <c:pt idx="116">
                  <c:v>2.1384300000000001</c:v>
                </c:pt>
                <c:pt idx="117">
                  <c:v>1.8199799999999999</c:v>
                </c:pt>
                <c:pt idx="118">
                  <c:v>1.54575</c:v>
                </c:pt>
                <c:pt idx="119">
                  <c:v>1.3086899999999999</c:v>
                </c:pt>
                <c:pt idx="120">
                  <c:v>1.10301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ED50-4C88-BB71-17A5D8D862F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76428448"/>
        <c:axId val="676429760"/>
      </c:scatterChart>
      <c:valAx>
        <c:axId val="6764284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Duration (hr)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6429760"/>
        <c:crosses val="autoZero"/>
        <c:crossBetween val="midCat"/>
      </c:valAx>
      <c:valAx>
        <c:axId val="6764297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Discharge</a:t>
                </a:r>
                <a:r>
                  <a:rPr lang="en-GB" baseline="0"/>
                  <a:t> (cms)</a:t>
                </a:r>
                <a:endParaRPr lang="en-GB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642844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Hydrographs - rainfall</a:t>
            </a:r>
            <a:r>
              <a:rPr lang="en-GB" baseline="0"/>
              <a:t> data from rainfall generator</a:t>
            </a:r>
            <a:endParaRPr lang="en-GB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v>10 Years</c:v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Sheet5!$A$180:$A$300</c:f>
              <c:numCache>
                <c:formatCode>General</c:formatCode>
                <c:ptCount val="121"/>
                <c:pt idx="0">
                  <c:v>0</c:v>
                </c:pt>
                <c:pt idx="1">
                  <c:v>0.5</c:v>
                </c:pt>
                <c:pt idx="2">
                  <c:v>1</c:v>
                </c:pt>
                <c:pt idx="3">
                  <c:v>1.5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  <c:pt idx="9">
                  <c:v>4.5</c:v>
                </c:pt>
                <c:pt idx="10">
                  <c:v>5</c:v>
                </c:pt>
                <c:pt idx="11">
                  <c:v>5.5</c:v>
                </c:pt>
                <c:pt idx="12">
                  <c:v>6</c:v>
                </c:pt>
                <c:pt idx="13">
                  <c:v>6.5</c:v>
                </c:pt>
                <c:pt idx="14">
                  <c:v>7</c:v>
                </c:pt>
                <c:pt idx="15">
                  <c:v>7.5</c:v>
                </c:pt>
                <c:pt idx="16">
                  <c:v>8</c:v>
                </c:pt>
                <c:pt idx="17">
                  <c:v>8.5</c:v>
                </c:pt>
                <c:pt idx="18">
                  <c:v>9</c:v>
                </c:pt>
                <c:pt idx="19">
                  <c:v>9.5</c:v>
                </c:pt>
                <c:pt idx="20">
                  <c:v>10</c:v>
                </c:pt>
                <c:pt idx="21">
                  <c:v>10.5</c:v>
                </c:pt>
                <c:pt idx="22">
                  <c:v>11</c:v>
                </c:pt>
                <c:pt idx="23">
                  <c:v>11.5</c:v>
                </c:pt>
                <c:pt idx="24">
                  <c:v>12</c:v>
                </c:pt>
                <c:pt idx="25">
                  <c:v>12.5</c:v>
                </c:pt>
                <c:pt idx="26">
                  <c:v>13</c:v>
                </c:pt>
                <c:pt idx="27">
                  <c:v>13.5</c:v>
                </c:pt>
                <c:pt idx="28">
                  <c:v>14</c:v>
                </c:pt>
                <c:pt idx="29">
                  <c:v>14.5</c:v>
                </c:pt>
                <c:pt idx="30">
                  <c:v>15</c:v>
                </c:pt>
                <c:pt idx="31">
                  <c:v>15.5</c:v>
                </c:pt>
                <c:pt idx="32">
                  <c:v>16</c:v>
                </c:pt>
                <c:pt idx="33">
                  <c:v>16.5</c:v>
                </c:pt>
                <c:pt idx="34">
                  <c:v>17</c:v>
                </c:pt>
                <c:pt idx="35">
                  <c:v>17.5</c:v>
                </c:pt>
                <c:pt idx="36">
                  <c:v>18</c:v>
                </c:pt>
                <c:pt idx="37">
                  <c:v>18.5</c:v>
                </c:pt>
                <c:pt idx="38">
                  <c:v>19</c:v>
                </c:pt>
                <c:pt idx="39">
                  <c:v>19.5</c:v>
                </c:pt>
                <c:pt idx="40">
                  <c:v>20</c:v>
                </c:pt>
                <c:pt idx="41">
                  <c:v>20.5</c:v>
                </c:pt>
                <c:pt idx="42">
                  <c:v>21</c:v>
                </c:pt>
                <c:pt idx="43">
                  <c:v>21.5</c:v>
                </c:pt>
                <c:pt idx="44">
                  <c:v>22</c:v>
                </c:pt>
                <c:pt idx="45">
                  <c:v>22.5</c:v>
                </c:pt>
                <c:pt idx="46">
                  <c:v>23</c:v>
                </c:pt>
                <c:pt idx="47">
                  <c:v>23.5</c:v>
                </c:pt>
                <c:pt idx="48">
                  <c:v>24</c:v>
                </c:pt>
                <c:pt idx="49">
                  <c:v>24.5</c:v>
                </c:pt>
                <c:pt idx="50">
                  <c:v>25</c:v>
                </c:pt>
                <c:pt idx="51">
                  <c:v>25.5</c:v>
                </c:pt>
                <c:pt idx="52">
                  <c:v>26</c:v>
                </c:pt>
                <c:pt idx="53">
                  <c:v>26.5</c:v>
                </c:pt>
                <c:pt idx="54">
                  <c:v>27</c:v>
                </c:pt>
                <c:pt idx="55">
                  <c:v>27.5</c:v>
                </c:pt>
                <c:pt idx="56">
                  <c:v>28</c:v>
                </c:pt>
                <c:pt idx="57">
                  <c:v>28.5</c:v>
                </c:pt>
                <c:pt idx="58">
                  <c:v>29</c:v>
                </c:pt>
                <c:pt idx="59">
                  <c:v>29.5</c:v>
                </c:pt>
                <c:pt idx="60">
                  <c:v>30</c:v>
                </c:pt>
                <c:pt idx="61">
                  <c:v>30.5</c:v>
                </c:pt>
                <c:pt idx="62">
                  <c:v>31</c:v>
                </c:pt>
                <c:pt idx="63">
                  <c:v>31.5</c:v>
                </c:pt>
                <c:pt idx="64">
                  <c:v>32</c:v>
                </c:pt>
                <c:pt idx="65">
                  <c:v>32.5</c:v>
                </c:pt>
                <c:pt idx="66">
                  <c:v>33</c:v>
                </c:pt>
                <c:pt idx="67">
                  <c:v>33.5</c:v>
                </c:pt>
                <c:pt idx="68">
                  <c:v>34</c:v>
                </c:pt>
                <c:pt idx="69">
                  <c:v>34.5</c:v>
                </c:pt>
                <c:pt idx="70">
                  <c:v>35</c:v>
                </c:pt>
                <c:pt idx="71">
                  <c:v>35.5</c:v>
                </c:pt>
                <c:pt idx="72">
                  <c:v>36</c:v>
                </c:pt>
                <c:pt idx="73">
                  <c:v>36.5</c:v>
                </c:pt>
                <c:pt idx="74">
                  <c:v>37</c:v>
                </c:pt>
                <c:pt idx="75">
                  <c:v>37.5</c:v>
                </c:pt>
                <c:pt idx="76">
                  <c:v>38</c:v>
                </c:pt>
                <c:pt idx="77">
                  <c:v>38.5</c:v>
                </c:pt>
                <c:pt idx="78">
                  <c:v>39</c:v>
                </c:pt>
                <c:pt idx="79">
                  <c:v>39.5</c:v>
                </c:pt>
                <c:pt idx="80">
                  <c:v>40</c:v>
                </c:pt>
                <c:pt idx="81">
                  <c:v>40.5</c:v>
                </c:pt>
                <c:pt idx="82">
                  <c:v>41</c:v>
                </c:pt>
                <c:pt idx="83">
                  <c:v>41.5</c:v>
                </c:pt>
                <c:pt idx="84">
                  <c:v>42</c:v>
                </c:pt>
                <c:pt idx="85">
                  <c:v>42.5</c:v>
                </c:pt>
                <c:pt idx="86">
                  <c:v>43</c:v>
                </c:pt>
                <c:pt idx="87">
                  <c:v>43.5</c:v>
                </c:pt>
                <c:pt idx="88">
                  <c:v>44</c:v>
                </c:pt>
                <c:pt idx="89">
                  <c:v>44.5</c:v>
                </c:pt>
                <c:pt idx="90">
                  <c:v>45</c:v>
                </c:pt>
                <c:pt idx="91">
                  <c:v>45.5</c:v>
                </c:pt>
                <c:pt idx="92">
                  <c:v>46</c:v>
                </c:pt>
                <c:pt idx="93">
                  <c:v>46.5</c:v>
                </c:pt>
                <c:pt idx="94">
                  <c:v>47</c:v>
                </c:pt>
                <c:pt idx="95">
                  <c:v>47.5</c:v>
                </c:pt>
                <c:pt idx="96">
                  <c:v>48</c:v>
                </c:pt>
                <c:pt idx="97">
                  <c:v>48.5</c:v>
                </c:pt>
                <c:pt idx="98">
                  <c:v>49</c:v>
                </c:pt>
                <c:pt idx="99">
                  <c:v>49.5</c:v>
                </c:pt>
                <c:pt idx="100">
                  <c:v>50</c:v>
                </c:pt>
                <c:pt idx="101">
                  <c:v>50.5</c:v>
                </c:pt>
                <c:pt idx="102">
                  <c:v>51</c:v>
                </c:pt>
                <c:pt idx="103">
                  <c:v>51.5</c:v>
                </c:pt>
                <c:pt idx="104">
                  <c:v>52</c:v>
                </c:pt>
                <c:pt idx="105">
                  <c:v>52.5</c:v>
                </c:pt>
                <c:pt idx="106">
                  <c:v>53</c:v>
                </c:pt>
                <c:pt idx="107">
                  <c:v>53.5</c:v>
                </c:pt>
                <c:pt idx="108">
                  <c:v>54</c:v>
                </c:pt>
                <c:pt idx="109">
                  <c:v>54.5</c:v>
                </c:pt>
                <c:pt idx="110">
                  <c:v>55</c:v>
                </c:pt>
                <c:pt idx="111">
                  <c:v>55.5</c:v>
                </c:pt>
                <c:pt idx="112">
                  <c:v>56</c:v>
                </c:pt>
                <c:pt idx="113">
                  <c:v>56.5</c:v>
                </c:pt>
                <c:pt idx="114">
                  <c:v>57</c:v>
                </c:pt>
                <c:pt idx="115">
                  <c:v>57.5</c:v>
                </c:pt>
                <c:pt idx="116">
                  <c:v>58</c:v>
                </c:pt>
                <c:pt idx="117">
                  <c:v>58.5</c:v>
                </c:pt>
                <c:pt idx="118">
                  <c:v>59</c:v>
                </c:pt>
                <c:pt idx="119">
                  <c:v>59.5</c:v>
                </c:pt>
                <c:pt idx="120">
                  <c:v>60</c:v>
                </c:pt>
              </c:numCache>
            </c:numRef>
          </c:xVal>
          <c:yVal>
            <c:numRef>
              <c:f>Sheet5!$B$180:$B$300</c:f>
              <c:numCache>
                <c:formatCode>General</c:formatCode>
                <c:ptCount val="121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1.1089999999999999E-2</c:v>
                </c:pt>
                <c:pt idx="4">
                  <c:v>0.23623</c:v>
                </c:pt>
                <c:pt idx="5">
                  <c:v>1.0767</c:v>
                </c:pt>
                <c:pt idx="6">
                  <c:v>3.0516100000000002</c:v>
                </c:pt>
                <c:pt idx="7">
                  <c:v>6.6449299999999996</c:v>
                </c:pt>
                <c:pt idx="8">
                  <c:v>11.78087</c:v>
                </c:pt>
                <c:pt idx="9">
                  <c:v>19.26501</c:v>
                </c:pt>
                <c:pt idx="10">
                  <c:v>28.93637</c:v>
                </c:pt>
                <c:pt idx="11">
                  <c:v>40.372399999999999</c:v>
                </c:pt>
                <c:pt idx="12">
                  <c:v>52.99344</c:v>
                </c:pt>
                <c:pt idx="13">
                  <c:v>66.156480000000002</c:v>
                </c:pt>
                <c:pt idx="14">
                  <c:v>79.95581</c:v>
                </c:pt>
                <c:pt idx="15">
                  <c:v>94.905190000000005</c:v>
                </c:pt>
                <c:pt idx="16">
                  <c:v>111.36235000000001</c:v>
                </c:pt>
                <c:pt idx="17">
                  <c:v>129.90639999999999</c:v>
                </c:pt>
                <c:pt idx="18">
                  <c:v>151.15360000000001</c:v>
                </c:pt>
                <c:pt idx="19">
                  <c:v>175.39215999999999</c:v>
                </c:pt>
                <c:pt idx="20">
                  <c:v>202.93763999999999</c:v>
                </c:pt>
                <c:pt idx="21">
                  <c:v>234.14806999999999</c:v>
                </c:pt>
                <c:pt idx="22">
                  <c:v>269.80606</c:v>
                </c:pt>
                <c:pt idx="23">
                  <c:v>311.48361</c:v>
                </c:pt>
                <c:pt idx="24">
                  <c:v>360.68646999999999</c:v>
                </c:pt>
                <c:pt idx="25">
                  <c:v>418.70945999999998</c:v>
                </c:pt>
                <c:pt idx="26">
                  <c:v>485.27393999999998</c:v>
                </c:pt>
                <c:pt idx="27">
                  <c:v>559.38019999999995</c:v>
                </c:pt>
                <c:pt idx="28">
                  <c:v>639.29337999999996</c:v>
                </c:pt>
                <c:pt idx="29">
                  <c:v>721.70401000000004</c:v>
                </c:pt>
                <c:pt idx="30">
                  <c:v>806.03243999999995</c:v>
                </c:pt>
                <c:pt idx="31">
                  <c:v>890.26083000000006</c:v>
                </c:pt>
                <c:pt idx="32">
                  <c:v>975.19997999999998</c:v>
                </c:pt>
                <c:pt idx="33">
                  <c:v>1062.6158399999999</c:v>
                </c:pt>
                <c:pt idx="34">
                  <c:v>1149.1523999999999</c:v>
                </c:pt>
                <c:pt idx="35">
                  <c:v>1233.3691699999999</c:v>
                </c:pt>
                <c:pt idx="36">
                  <c:v>1312.6438800000001</c:v>
                </c:pt>
                <c:pt idx="37">
                  <c:v>1383.4453799999999</c:v>
                </c:pt>
                <c:pt idx="38">
                  <c:v>1447.3523</c:v>
                </c:pt>
                <c:pt idx="39">
                  <c:v>1500.3827100000001</c:v>
                </c:pt>
                <c:pt idx="40">
                  <c:v>1547.5060699999999</c:v>
                </c:pt>
                <c:pt idx="41">
                  <c:v>1592.28251</c:v>
                </c:pt>
                <c:pt idx="42">
                  <c:v>1629.10592</c:v>
                </c:pt>
                <c:pt idx="43">
                  <c:v>1660.56762</c:v>
                </c:pt>
                <c:pt idx="44">
                  <c:v>1685.46181</c:v>
                </c:pt>
                <c:pt idx="45">
                  <c:v>1700.18769</c:v>
                </c:pt>
                <c:pt idx="46">
                  <c:v>1705.1472200000001</c:v>
                </c:pt>
                <c:pt idx="47">
                  <c:v>1700.27026</c:v>
                </c:pt>
                <c:pt idx="48">
                  <c:v>1685.0017399999999</c:v>
                </c:pt>
                <c:pt idx="49">
                  <c:v>1658.7112400000001</c:v>
                </c:pt>
                <c:pt idx="50">
                  <c:v>1622.1202900000001</c:v>
                </c:pt>
                <c:pt idx="51">
                  <c:v>1577.01216</c:v>
                </c:pt>
                <c:pt idx="52">
                  <c:v>1524.26019</c:v>
                </c:pt>
                <c:pt idx="53">
                  <c:v>1464.70335</c:v>
                </c:pt>
                <c:pt idx="54">
                  <c:v>1400.0757599999999</c:v>
                </c:pt>
                <c:pt idx="55">
                  <c:v>1332.1140800000001</c:v>
                </c:pt>
                <c:pt idx="56">
                  <c:v>1261.7164499999999</c:v>
                </c:pt>
                <c:pt idx="57">
                  <c:v>1189.6179299999999</c:v>
                </c:pt>
                <c:pt idx="58">
                  <c:v>1116.9014299999999</c:v>
                </c:pt>
                <c:pt idx="59">
                  <c:v>1044.4093</c:v>
                </c:pt>
                <c:pt idx="60">
                  <c:v>972.82710999999995</c:v>
                </c:pt>
                <c:pt idx="61">
                  <c:v>902.70465999999999</c:v>
                </c:pt>
                <c:pt idx="62">
                  <c:v>834.37207999999998</c:v>
                </c:pt>
                <c:pt idx="63">
                  <c:v>768.03012999999999</c:v>
                </c:pt>
                <c:pt idx="64">
                  <c:v>704.03382999999997</c:v>
                </c:pt>
                <c:pt idx="65">
                  <c:v>642.96807999999999</c:v>
                </c:pt>
                <c:pt idx="66">
                  <c:v>585.27367000000004</c:v>
                </c:pt>
                <c:pt idx="67">
                  <c:v>531.09631000000002</c:v>
                </c:pt>
                <c:pt idx="68">
                  <c:v>480.45684999999997</c:v>
                </c:pt>
                <c:pt idx="69">
                  <c:v>433.41399999999999</c:v>
                </c:pt>
                <c:pt idx="70">
                  <c:v>390.07848999999999</c:v>
                </c:pt>
                <c:pt idx="71">
                  <c:v>350.47653000000003</c:v>
                </c:pt>
                <c:pt idx="72">
                  <c:v>314.50821999999999</c:v>
                </c:pt>
                <c:pt idx="73">
                  <c:v>281.95078000000001</c:v>
                </c:pt>
                <c:pt idx="74">
                  <c:v>252.55248</c:v>
                </c:pt>
                <c:pt idx="75">
                  <c:v>226.06742</c:v>
                </c:pt>
                <c:pt idx="76">
                  <c:v>202.25716</c:v>
                </c:pt>
                <c:pt idx="77">
                  <c:v>180.90905000000001</c:v>
                </c:pt>
                <c:pt idx="78">
                  <c:v>161.7841</c:v>
                </c:pt>
                <c:pt idx="79">
                  <c:v>144.63779</c:v>
                </c:pt>
                <c:pt idx="80">
                  <c:v>129.31180000000001</c:v>
                </c:pt>
                <c:pt idx="81">
                  <c:v>115.61203999999999</c:v>
                </c:pt>
                <c:pt idx="82">
                  <c:v>103.35402999999999</c:v>
                </c:pt>
                <c:pt idx="83">
                  <c:v>92.398979999999995</c:v>
                </c:pt>
                <c:pt idx="84">
                  <c:v>82.595529999999997</c:v>
                </c:pt>
                <c:pt idx="85">
                  <c:v>73.813940000000002</c:v>
                </c:pt>
                <c:pt idx="86">
                  <c:v>65.948130000000006</c:v>
                </c:pt>
                <c:pt idx="87">
                  <c:v>58.908459999999998</c:v>
                </c:pt>
                <c:pt idx="88">
                  <c:v>52.607880000000002</c:v>
                </c:pt>
                <c:pt idx="89">
                  <c:v>46.970790000000001</c:v>
                </c:pt>
                <c:pt idx="90">
                  <c:v>41.932740000000003</c:v>
                </c:pt>
                <c:pt idx="91">
                  <c:v>37.438110000000002</c:v>
                </c:pt>
                <c:pt idx="92">
                  <c:v>33.427799999999998</c:v>
                </c:pt>
                <c:pt idx="93">
                  <c:v>29.840900000000001</c:v>
                </c:pt>
                <c:pt idx="94">
                  <c:v>26.633959999999998</c:v>
                </c:pt>
                <c:pt idx="95">
                  <c:v>23.766580000000001</c:v>
                </c:pt>
                <c:pt idx="96">
                  <c:v>21.186889999999998</c:v>
                </c:pt>
                <c:pt idx="97">
                  <c:v>18.873069999999998</c:v>
                </c:pt>
                <c:pt idx="98">
                  <c:v>16.801089999999999</c:v>
                </c:pt>
                <c:pt idx="99">
                  <c:v>14.93652</c:v>
                </c:pt>
                <c:pt idx="100">
                  <c:v>13.25854</c:v>
                </c:pt>
                <c:pt idx="101">
                  <c:v>11.744059999999999</c:v>
                </c:pt>
                <c:pt idx="102">
                  <c:v>10.37344</c:v>
                </c:pt>
                <c:pt idx="103">
                  <c:v>9.1352799999999998</c:v>
                </c:pt>
                <c:pt idx="104">
                  <c:v>8.02285</c:v>
                </c:pt>
                <c:pt idx="105">
                  <c:v>7.02942</c:v>
                </c:pt>
                <c:pt idx="106">
                  <c:v>6.1400199999999998</c:v>
                </c:pt>
                <c:pt idx="107">
                  <c:v>5.3448599999999997</c:v>
                </c:pt>
                <c:pt idx="108">
                  <c:v>4.6412899999999997</c:v>
                </c:pt>
                <c:pt idx="109">
                  <c:v>4.01525</c:v>
                </c:pt>
                <c:pt idx="110">
                  <c:v>3.4594</c:v>
                </c:pt>
                <c:pt idx="111">
                  <c:v>2.9754</c:v>
                </c:pt>
                <c:pt idx="112">
                  <c:v>2.5534500000000002</c:v>
                </c:pt>
                <c:pt idx="113">
                  <c:v>2.1844899999999998</c:v>
                </c:pt>
                <c:pt idx="114">
                  <c:v>1.8617699999999999</c:v>
                </c:pt>
                <c:pt idx="115">
                  <c:v>1.5760099999999999</c:v>
                </c:pt>
                <c:pt idx="116">
                  <c:v>1.32135</c:v>
                </c:pt>
                <c:pt idx="117">
                  <c:v>1.0959000000000001</c:v>
                </c:pt>
                <c:pt idx="118">
                  <c:v>0.89883999999999997</c:v>
                </c:pt>
                <c:pt idx="119">
                  <c:v>0.72785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2226-4929-A1CF-756B865BC14E}"/>
            </c:ext>
          </c:extLst>
        </c:ser>
        <c:ser>
          <c:idx val="1"/>
          <c:order val="1"/>
          <c:tx>
            <c:v>20 Years</c:v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Sheet5!$A$180:$A$300</c:f>
              <c:numCache>
                <c:formatCode>General</c:formatCode>
                <c:ptCount val="121"/>
                <c:pt idx="0">
                  <c:v>0</c:v>
                </c:pt>
                <c:pt idx="1">
                  <c:v>0.5</c:v>
                </c:pt>
                <c:pt idx="2">
                  <c:v>1</c:v>
                </c:pt>
                <c:pt idx="3">
                  <c:v>1.5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  <c:pt idx="9">
                  <c:v>4.5</c:v>
                </c:pt>
                <c:pt idx="10">
                  <c:v>5</c:v>
                </c:pt>
                <c:pt idx="11">
                  <c:v>5.5</c:v>
                </c:pt>
                <c:pt idx="12">
                  <c:v>6</c:v>
                </c:pt>
                <c:pt idx="13">
                  <c:v>6.5</c:v>
                </c:pt>
                <c:pt idx="14">
                  <c:v>7</c:v>
                </c:pt>
                <c:pt idx="15">
                  <c:v>7.5</c:v>
                </c:pt>
                <c:pt idx="16">
                  <c:v>8</c:v>
                </c:pt>
                <c:pt idx="17">
                  <c:v>8.5</c:v>
                </c:pt>
                <c:pt idx="18">
                  <c:v>9</c:v>
                </c:pt>
                <c:pt idx="19">
                  <c:v>9.5</c:v>
                </c:pt>
                <c:pt idx="20">
                  <c:v>10</c:v>
                </c:pt>
                <c:pt idx="21">
                  <c:v>10.5</c:v>
                </c:pt>
                <c:pt idx="22">
                  <c:v>11</c:v>
                </c:pt>
                <c:pt idx="23">
                  <c:v>11.5</c:v>
                </c:pt>
                <c:pt idx="24">
                  <c:v>12</c:v>
                </c:pt>
                <c:pt idx="25">
                  <c:v>12.5</c:v>
                </c:pt>
                <c:pt idx="26">
                  <c:v>13</c:v>
                </c:pt>
                <c:pt idx="27">
                  <c:v>13.5</c:v>
                </c:pt>
                <c:pt idx="28">
                  <c:v>14</c:v>
                </c:pt>
                <c:pt idx="29">
                  <c:v>14.5</c:v>
                </c:pt>
                <c:pt idx="30">
                  <c:v>15</c:v>
                </c:pt>
                <c:pt idx="31">
                  <c:v>15.5</c:v>
                </c:pt>
                <c:pt idx="32">
                  <c:v>16</c:v>
                </c:pt>
                <c:pt idx="33">
                  <c:v>16.5</c:v>
                </c:pt>
                <c:pt idx="34">
                  <c:v>17</c:v>
                </c:pt>
                <c:pt idx="35">
                  <c:v>17.5</c:v>
                </c:pt>
                <c:pt idx="36">
                  <c:v>18</c:v>
                </c:pt>
                <c:pt idx="37">
                  <c:v>18.5</c:v>
                </c:pt>
                <c:pt idx="38">
                  <c:v>19</c:v>
                </c:pt>
                <c:pt idx="39">
                  <c:v>19.5</c:v>
                </c:pt>
                <c:pt idx="40">
                  <c:v>20</c:v>
                </c:pt>
                <c:pt idx="41">
                  <c:v>20.5</c:v>
                </c:pt>
                <c:pt idx="42">
                  <c:v>21</c:v>
                </c:pt>
                <c:pt idx="43">
                  <c:v>21.5</c:v>
                </c:pt>
                <c:pt idx="44">
                  <c:v>22</c:v>
                </c:pt>
                <c:pt idx="45">
                  <c:v>22.5</c:v>
                </c:pt>
                <c:pt idx="46">
                  <c:v>23</c:v>
                </c:pt>
                <c:pt idx="47">
                  <c:v>23.5</c:v>
                </c:pt>
                <c:pt idx="48">
                  <c:v>24</c:v>
                </c:pt>
                <c:pt idx="49">
                  <c:v>24.5</c:v>
                </c:pt>
                <c:pt idx="50">
                  <c:v>25</c:v>
                </c:pt>
                <c:pt idx="51">
                  <c:v>25.5</c:v>
                </c:pt>
                <c:pt idx="52">
                  <c:v>26</c:v>
                </c:pt>
                <c:pt idx="53">
                  <c:v>26.5</c:v>
                </c:pt>
                <c:pt idx="54">
                  <c:v>27</c:v>
                </c:pt>
                <c:pt idx="55">
                  <c:v>27.5</c:v>
                </c:pt>
                <c:pt idx="56">
                  <c:v>28</c:v>
                </c:pt>
                <c:pt idx="57">
                  <c:v>28.5</c:v>
                </c:pt>
                <c:pt idx="58">
                  <c:v>29</c:v>
                </c:pt>
                <c:pt idx="59">
                  <c:v>29.5</c:v>
                </c:pt>
                <c:pt idx="60">
                  <c:v>30</c:v>
                </c:pt>
                <c:pt idx="61">
                  <c:v>30.5</c:v>
                </c:pt>
                <c:pt idx="62">
                  <c:v>31</c:v>
                </c:pt>
                <c:pt idx="63">
                  <c:v>31.5</c:v>
                </c:pt>
                <c:pt idx="64">
                  <c:v>32</c:v>
                </c:pt>
                <c:pt idx="65">
                  <c:v>32.5</c:v>
                </c:pt>
                <c:pt idx="66">
                  <c:v>33</c:v>
                </c:pt>
                <c:pt idx="67">
                  <c:v>33.5</c:v>
                </c:pt>
                <c:pt idx="68">
                  <c:v>34</c:v>
                </c:pt>
                <c:pt idx="69">
                  <c:v>34.5</c:v>
                </c:pt>
                <c:pt idx="70">
                  <c:v>35</c:v>
                </c:pt>
                <c:pt idx="71">
                  <c:v>35.5</c:v>
                </c:pt>
                <c:pt idx="72">
                  <c:v>36</c:v>
                </c:pt>
                <c:pt idx="73">
                  <c:v>36.5</c:v>
                </c:pt>
                <c:pt idx="74">
                  <c:v>37</c:v>
                </c:pt>
                <c:pt idx="75">
                  <c:v>37.5</c:v>
                </c:pt>
                <c:pt idx="76">
                  <c:v>38</c:v>
                </c:pt>
                <c:pt idx="77">
                  <c:v>38.5</c:v>
                </c:pt>
                <c:pt idx="78">
                  <c:v>39</c:v>
                </c:pt>
                <c:pt idx="79">
                  <c:v>39.5</c:v>
                </c:pt>
                <c:pt idx="80">
                  <c:v>40</c:v>
                </c:pt>
                <c:pt idx="81">
                  <c:v>40.5</c:v>
                </c:pt>
                <c:pt idx="82">
                  <c:v>41</c:v>
                </c:pt>
                <c:pt idx="83">
                  <c:v>41.5</c:v>
                </c:pt>
                <c:pt idx="84">
                  <c:v>42</c:v>
                </c:pt>
                <c:pt idx="85">
                  <c:v>42.5</c:v>
                </c:pt>
                <c:pt idx="86">
                  <c:v>43</c:v>
                </c:pt>
                <c:pt idx="87">
                  <c:v>43.5</c:v>
                </c:pt>
                <c:pt idx="88">
                  <c:v>44</c:v>
                </c:pt>
                <c:pt idx="89">
                  <c:v>44.5</c:v>
                </c:pt>
                <c:pt idx="90">
                  <c:v>45</c:v>
                </c:pt>
                <c:pt idx="91">
                  <c:v>45.5</c:v>
                </c:pt>
                <c:pt idx="92">
                  <c:v>46</c:v>
                </c:pt>
                <c:pt idx="93">
                  <c:v>46.5</c:v>
                </c:pt>
                <c:pt idx="94">
                  <c:v>47</c:v>
                </c:pt>
                <c:pt idx="95">
                  <c:v>47.5</c:v>
                </c:pt>
                <c:pt idx="96">
                  <c:v>48</c:v>
                </c:pt>
                <c:pt idx="97">
                  <c:v>48.5</c:v>
                </c:pt>
                <c:pt idx="98">
                  <c:v>49</c:v>
                </c:pt>
                <c:pt idx="99">
                  <c:v>49.5</c:v>
                </c:pt>
                <c:pt idx="100">
                  <c:v>50</c:v>
                </c:pt>
                <c:pt idx="101">
                  <c:v>50.5</c:v>
                </c:pt>
                <c:pt idx="102">
                  <c:v>51</c:v>
                </c:pt>
                <c:pt idx="103">
                  <c:v>51.5</c:v>
                </c:pt>
                <c:pt idx="104">
                  <c:v>52</c:v>
                </c:pt>
                <c:pt idx="105">
                  <c:v>52.5</c:v>
                </c:pt>
                <c:pt idx="106">
                  <c:v>53</c:v>
                </c:pt>
                <c:pt idx="107">
                  <c:v>53.5</c:v>
                </c:pt>
                <c:pt idx="108">
                  <c:v>54</c:v>
                </c:pt>
                <c:pt idx="109">
                  <c:v>54.5</c:v>
                </c:pt>
                <c:pt idx="110">
                  <c:v>55</c:v>
                </c:pt>
                <c:pt idx="111">
                  <c:v>55.5</c:v>
                </c:pt>
                <c:pt idx="112">
                  <c:v>56</c:v>
                </c:pt>
                <c:pt idx="113">
                  <c:v>56.5</c:v>
                </c:pt>
                <c:pt idx="114">
                  <c:v>57</c:v>
                </c:pt>
                <c:pt idx="115">
                  <c:v>57.5</c:v>
                </c:pt>
                <c:pt idx="116">
                  <c:v>58</c:v>
                </c:pt>
                <c:pt idx="117">
                  <c:v>58.5</c:v>
                </c:pt>
                <c:pt idx="118">
                  <c:v>59</c:v>
                </c:pt>
                <c:pt idx="119">
                  <c:v>59.5</c:v>
                </c:pt>
                <c:pt idx="120">
                  <c:v>60</c:v>
                </c:pt>
              </c:numCache>
            </c:numRef>
          </c:xVal>
          <c:yVal>
            <c:numRef>
              <c:f>Sheet5!$C$180:$C$300</c:f>
              <c:numCache>
                <c:formatCode>General</c:formatCode>
                <c:ptCount val="121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1.242E-2</c:v>
                </c:pt>
                <c:pt idx="4">
                  <c:v>0.26413999999999999</c:v>
                </c:pt>
                <c:pt idx="5">
                  <c:v>1.2037899999999999</c:v>
                </c:pt>
                <c:pt idx="6">
                  <c:v>3.4117799999999998</c:v>
                </c:pt>
                <c:pt idx="7">
                  <c:v>7.4293899999999997</c:v>
                </c:pt>
                <c:pt idx="8">
                  <c:v>13.17216</c:v>
                </c:pt>
                <c:pt idx="9">
                  <c:v>21.54063</c:v>
                </c:pt>
                <c:pt idx="10">
                  <c:v>32.355040000000002</c:v>
                </c:pt>
                <c:pt idx="11">
                  <c:v>45.142780000000002</c:v>
                </c:pt>
                <c:pt idx="12">
                  <c:v>59.255670000000002</c:v>
                </c:pt>
                <c:pt idx="13">
                  <c:v>73.974429999999998</c:v>
                </c:pt>
                <c:pt idx="14">
                  <c:v>89.404439999999994</c:v>
                </c:pt>
                <c:pt idx="15">
                  <c:v>106.12015</c:v>
                </c:pt>
                <c:pt idx="16">
                  <c:v>124.52163</c:v>
                </c:pt>
                <c:pt idx="17">
                  <c:v>145.24477999999999</c:v>
                </c:pt>
                <c:pt idx="18">
                  <c:v>169.00236000000001</c:v>
                </c:pt>
                <c:pt idx="19">
                  <c:v>196.18385000000001</c:v>
                </c:pt>
                <c:pt idx="20">
                  <c:v>227.33897999999999</c:v>
                </c:pt>
                <c:pt idx="21">
                  <c:v>263.19727999999998</c:v>
                </c:pt>
                <c:pt idx="22">
                  <c:v>305.07217000000003</c:v>
                </c:pt>
                <c:pt idx="23">
                  <c:v>355.24525</c:v>
                </c:pt>
                <c:pt idx="24">
                  <c:v>415.76495999999997</c:v>
                </c:pt>
                <c:pt idx="25">
                  <c:v>488.41043000000002</c:v>
                </c:pt>
                <c:pt idx="26">
                  <c:v>572.64518999999996</c:v>
                </c:pt>
                <c:pt idx="27">
                  <c:v>666.96765000000005</c:v>
                </c:pt>
                <c:pt idx="28">
                  <c:v>769.01703999999995</c:v>
                </c:pt>
                <c:pt idx="29">
                  <c:v>874.45847000000003</c:v>
                </c:pt>
                <c:pt idx="30">
                  <c:v>982.31695000000002</c:v>
                </c:pt>
                <c:pt idx="31">
                  <c:v>1089.7426800000001</c:v>
                </c:pt>
                <c:pt idx="32">
                  <c:v>1197.60474</c:v>
                </c:pt>
                <c:pt idx="33">
                  <c:v>1307.9644800000001</c:v>
                </c:pt>
                <c:pt idx="34">
                  <c:v>1416.6085499999999</c:v>
                </c:pt>
                <c:pt idx="35">
                  <c:v>1521.9702400000001</c:v>
                </c:pt>
                <c:pt idx="36">
                  <c:v>1620.8934400000001</c:v>
                </c:pt>
                <c:pt idx="37">
                  <c:v>1709.10447</c:v>
                </c:pt>
                <c:pt idx="38">
                  <c:v>1788.4630999999999</c:v>
                </c:pt>
                <c:pt idx="39">
                  <c:v>1854.1061999999999</c:v>
                </c:pt>
                <c:pt idx="40">
                  <c:v>1911.9807900000001</c:v>
                </c:pt>
                <c:pt idx="41">
                  <c:v>1966.3679</c:v>
                </c:pt>
                <c:pt idx="42">
                  <c:v>2010.5411200000001</c:v>
                </c:pt>
                <c:pt idx="43">
                  <c:v>2047.68129</c:v>
                </c:pt>
                <c:pt idx="44">
                  <c:v>2076.4063500000002</c:v>
                </c:pt>
                <c:pt idx="45">
                  <c:v>2092.46441</c:v>
                </c:pt>
                <c:pt idx="46">
                  <c:v>2096.4193500000001</c:v>
                </c:pt>
                <c:pt idx="47">
                  <c:v>2088.2451799999999</c:v>
                </c:pt>
                <c:pt idx="48">
                  <c:v>2067.35626</c:v>
                </c:pt>
                <c:pt idx="49">
                  <c:v>2033.0838699999999</c:v>
                </c:pt>
                <c:pt idx="50">
                  <c:v>1986.3511000000001</c:v>
                </c:pt>
                <c:pt idx="51">
                  <c:v>1929.35212</c:v>
                </c:pt>
                <c:pt idx="52">
                  <c:v>1863.2028499999999</c:v>
                </c:pt>
                <c:pt idx="53">
                  <c:v>1788.9577300000001</c:v>
                </c:pt>
                <c:pt idx="54">
                  <c:v>1708.73561</c:v>
                </c:pt>
                <c:pt idx="55">
                  <c:v>1624.65185</c:v>
                </c:pt>
                <c:pt idx="56">
                  <c:v>1537.79746</c:v>
                </c:pt>
                <c:pt idx="57">
                  <c:v>1449.0574300000001</c:v>
                </c:pt>
                <c:pt idx="58">
                  <c:v>1359.7297699999999</c:v>
                </c:pt>
                <c:pt idx="59">
                  <c:v>1270.82699</c:v>
                </c:pt>
                <c:pt idx="60">
                  <c:v>1183.1743899999999</c:v>
                </c:pt>
                <c:pt idx="61">
                  <c:v>1097.4275500000001</c:v>
                </c:pt>
                <c:pt idx="62">
                  <c:v>1013.97607</c:v>
                </c:pt>
                <c:pt idx="63">
                  <c:v>933.05271000000005</c:v>
                </c:pt>
                <c:pt idx="64">
                  <c:v>855.07351000000006</c:v>
                </c:pt>
                <c:pt idx="65">
                  <c:v>780.73021000000006</c:v>
                </c:pt>
                <c:pt idx="66">
                  <c:v>710.53979000000004</c:v>
                </c:pt>
                <c:pt idx="67">
                  <c:v>644.66655000000003</c:v>
                </c:pt>
                <c:pt idx="68">
                  <c:v>583.12642000000005</c:v>
                </c:pt>
                <c:pt idx="69">
                  <c:v>525.98215000000005</c:v>
                </c:pt>
                <c:pt idx="70">
                  <c:v>473.36</c:v>
                </c:pt>
                <c:pt idx="71">
                  <c:v>425.28433999999999</c:v>
                </c:pt>
                <c:pt idx="72">
                  <c:v>381.62939</c:v>
                </c:pt>
                <c:pt idx="73">
                  <c:v>342.12137000000001</c:v>
                </c:pt>
                <c:pt idx="74">
                  <c:v>306.45227</c:v>
                </c:pt>
                <c:pt idx="75">
                  <c:v>274.32121000000001</c:v>
                </c:pt>
                <c:pt idx="76">
                  <c:v>245.43704</c:v>
                </c:pt>
                <c:pt idx="77">
                  <c:v>219.54068000000001</c:v>
                </c:pt>
                <c:pt idx="78">
                  <c:v>196.3416</c:v>
                </c:pt>
                <c:pt idx="79">
                  <c:v>175.54294999999999</c:v>
                </c:pt>
                <c:pt idx="80">
                  <c:v>156.95196000000001</c:v>
                </c:pt>
                <c:pt idx="81">
                  <c:v>140.33284</c:v>
                </c:pt>
                <c:pt idx="82">
                  <c:v>125.4619</c:v>
                </c:pt>
                <c:pt idx="83">
                  <c:v>112.17025</c:v>
                </c:pt>
                <c:pt idx="84">
                  <c:v>100.27431</c:v>
                </c:pt>
                <c:pt idx="85">
                  <c:v>89.616789999999995</c:v>
                </c:pt>
                <c:pt idx="86">
                  <c:v>80.069339999999997</c:v>
                </c:pt>
                <c:pt idx="87">
                  <c:v>71.523899999999998</c:v>
                </c:pt>
                <c:pt idx="88">
                  <c:v>63.875230000000002</c:v>
                </c:pt>
                <c:pt idx="89">
                  <c:v>57.032040000000002</c:v>
                </c:pt>
                <c:pt idx="90">
                  <c:v>50.91621</c:v>
                </c:pt>
                <c:pt idx="91">
                  <c:v>45.46022</c:v>
                </c:pt>
                <c:pt idx="92">
                  <c:v>40.592309999999998</c:v>
                </c:pt>
                <c:pt idx="93">
                  <c:v>36.23836</c:v>
                </c:pt>
                <c:pt idx="94">
                  <c:v>32.345370000000003</c:v>
                </c:pt>
                <c:pt idx="95">
                  <c:v>28.864090000000001</c:v>
                </c:pt>
                <c:pt idx="96">
                  <c:v>25.73123</c:v>
                </c:pt>
                <c:pt idx="97">
                  <c:v>22.919840000000001</c:v>
                </c:pt>
                <c:pt idx="98">
                  <c:v>20.400539999999999</c:v>
                </c:pt>
                <c:pt idx="99">
                  <c:v>18.131810000000002</c:v>
                </c:pt>
                <c:pt idx="100">
                  <c:v>16.089020000000001</c:v>
                </c:pt>
                <c:pt idx="101">
                  <c:v>14.244809999999999</c:v>
                </c:pt>
                <c:pt idx="102">
                  <c:v>12.57586</c:v>
                </c:pt>
                <c:pt idx="103">
                  <c:v>11.068709999999999</c:v>
                </c:pt>
                <c:pt idx="104">
                  <c:v>9.7153399999999994</c:v>
                </c:pt>
                <c:pt idx="105">
                  <c:v>8.5075500000000002</c:v>
                </c:pt>
                <c:pt idx="106">
                  <c:v>7.4269800000000004</c:v>
                </c:pt>
                <c:pt idx="107">
                  <c:v>6.4615600000000004</c:v>
                </c:pt>
                <c:pt idx="108">
                  <c:v>5.6079600000000003</c:v>
                </c:pt>
                <c:pt idx="109">
                  <c:v>4.8488899999999999</c:v>
                </c:pt>
                <c:pt idx="110">
                  <c:v>4.1753200000000001</c:v>
                </c:pt>
                <c:pt idx="111">
                  <c:v>3.58921</c:v>
                </c:pt>
                <c:pt idx="112">
                  <c:v>3.07863</c:v>
                </c:pt>
                <c:pt idx="113">
                  <c:v>2.6324800000000002</c:v>
                </c:pt>
                <c:pt idx="114">
                  <c:v>2.24254</c:v>
                </c:pt>
                <c:pt idx="115">
                  <c:v>1.8975</c:v>
                </c:pt>
                <c:pt idx="116">
                  <c:v>1.5902400000000001</c:v>
                </c:pt>
                <c:pt idx="117">
                  <c:v>1.31839</c:v>
                </c:pt>
                <c:pt idx="118">
                  <c:v>1.08094</c:v>
                </c:pt>
                <c:pt idx="119">
                  <c:v>0.87500999999999995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2226-4929-A1CF-756B865BC14E}"/>
            </c:ext>
          </c:extLst>
        </c:ser>
        <c:ser>
          <c:idx val="2"/>
          <c:order val="2"/>
          <c:tx>
            <c:v>50 Years</c:v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Sheet5!$A$180:$A$300</c:f>
              <c:numCache>
                <c:formatCode>General</c:formatCode>
                <c:ptCount val="121"/>
                <c:pt idx="0">
                  <c:v>0</c:v>
                </c:pt>
                <c:pt idx="1">
                  <c:v>0.5</c:v>
                </c:pt>
                <c:pt idx="2">
                  <c:v>1</c:v>
                </c:pt>
                <c:pt idx="3">
                  <c:v>1.5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  <c:pt idx="9">
                  <c:v>4.5</c:v>
                </c:pt>
                <c:pt idx="10">
                  <c:v>5</c:v>
                </c:pt>
                <c:pt idx="11">
                  <c:v>5.5</c:v>
                </c:pt>
                <c:pt idx="12">
                  <c:v>6</c:v>
                </c:pt>
                <c:pt idx="13">
                  <c:v>6.5</c:v>
                </c:pt>
                <c:pt idx="14">
                  <c:v>7</c:v>
                </c:pt>
                <c:pt idx="15">
                  <c:v>7.5</c:v>
                </c:pt>
                <c:pt idx="16">
                  <c:v>8</c:v>
                </c:pt>
                <c:pt idx="17">
                  <c:v>8.5</c:v>
                </c:pt>
                <c:pt idx="18">
                  <c:v>9</c:v>
                </c:pt>
                <c:pt idx="19">
                  <c:v>9.5</c:v>
                </c:pt>
                <c:pt idx="20">
                  <c:v>10</c:v>
                </c:pt>
                <c:pt idx="21">
                  <c:v>10.5</c:v>
                </c:pt>
                <c:pt idx="22">
                  <c:v>11</c:v>
                </c:pt>
                <c:pt idx="23">
                  <c:v>11.5</c:v>
                </c:pt>
                <c:pt idx="24">
                  <c:v>12</c:v>
                </c:pt>
                <c:pt idx="25">
                  <c:v>12.5</c:v>
                </c:pt>
                <c:pt idx="26">
                  <c:v>13</c:v>
                </c:pt>
                <c:pt idx="27">
                  <c:v>13.5</c:v>
                </c:pt>
                <c:pt idx="28">
                  <c:v>14</c:v>
                </c:pt>
                <c:pt idx="29">
                  <c:v>14.5</c:v>
                </c:pt>
                <c:pt idx="30">
                  <c:v>15</c:v>
                </c:pt>
                <c:pt idx="31">
                  <c:v>15.5</c:v>
                </c:pt>
                <c:pt idx="32">
                  <c:v>16</c:v>
                </c:pt>
                <c:pt idx="33">
                  <c:v>16.5</c:v>
                </c:pt>
                <c:pt idx="34">
                  <c:v>17</c:v>
                </c:pt>
                <c:pt idx="35">
                  <c:v>17.5</c:v>
                </c:pt>
                <c:pt idx="36">
                  <c:v>18</c:v>
                </c:pt>
                <c:pt idx="37">
                  <c:v>18.5</c:v>
                </c:pt>
                <c:pt idx="38">
                  <c:v>19</c:v>
                </c:pt>
                <c:pt idx="39">
                  <c:v>19.5</c:v>
                </c:pt>
                <c:pt idx="40">
                  <c:v>20</c:v>
                </c:pt>
                <c:pt idx="41">
                  <c:v>20.5</c:v>
                </c:pt>
                <c:pt idx="42">
                  <c:v>21</c:v>
                </c:pt>
                <c:pt idx="43">
                  <c:v>21.5</c:v>
                </c:pt>
                <c:pt idx="44">
                  <c:v>22</c:v>
                </c:pt>
                <c:pt idx="45">
                  <c:v>22.5</c:v>
                </c:pt>
                <c:pt idx="46">
                  <c:v>23</c:v>
                </c:pt>
                <c:pt idx="47">
                  <c:v>23.5</c:v>
                </c:pt>
                <c:pt idx="48">
                  <c:v>24</c:v>
                </c:pt>
                <c:pt idx="49">
                  <c:v>24.5</c:v>
                </c:pt>
                <c:pt idx="50">
                  <c:v>25</c:v>
                </c:pt>
                <c:pt idx="51">
                  <c:v>25.5</c:v>
                </c:pt>
                <c:pt idx="52">
                  <c:v>26</c:v>
                </c:pt>
                <c:pt idx="53">
                  <c:v>26.5</c:v>
                </c:pt>
                <c:pt idx="54">
                  <c:v>27</c:v>
                </c:pt>
                <c:pt idx="55">
                  <c:v>27.5</c:v>
                </c:pt>
                <c:pt idx="56">
                  <c:v>28</c:v>
                </c:pt>
                <c:pt idx="57">
                  <c:v>28.5</c:v>
                </c:pt>
                <c:pt idx="58">
                  <c:v>29</c:v>
                </c:pt>
                <c:pt idx="59">
                  <c:v>29.5</c:v>
                </c:pt>
                <c:pt idx="60">
                  <c:v>30</c:v>
                </c:pt>
                <c:pt idx="61">
                  <c:v>30.5</c:v>
                </c:pt>
                <c:pt idx="62">
                  <c:v>31</c:v>
                </c:pt>
                <c:pt idx="63">
                  <c:v>31.5</c:v>
                </c:pt>
                <c:pt idx="64">
                  <c:v>32</c:v>
                </c:pt>
                <c:pt idx="65">
                  <c:v>32.5</c:v>
                </c:pt>
                <c:pt idx="66">
                  <c:v>33</c:v>
                </c:pt>
                <c:pt idx="67">
                  <c:v>33.5</c:v>
                </c:pt>
                <c:pt idx="68">
                  <c:v>34</c:v>
                </c:pt>
                <c:pt idx="69">
                  <c:v>34.5</c:v>
                </c:pt>
                <c:pt idx="70">
                  <c:v>35</c:v>
                </c:pt>
                <c:pt idx="71">
                  <c:v>35.5</c:v>
                </c:pt>
                <c:pt idx="72">
                  <c:v>36</c:v>
                </c:pt>
                <c:pt idx="73">
                  <c:v>36.5</c:v>
                </c:pt>
                <c:pt idx="74">
                  <c:v>37</c:v>
                </c:pt>
                <c:pt idx="75">
                  <c:v>37.5</c:v>
                </c:pt>
                <c:pt idx="76">
                  <c:v>38</c:v>
                </c:pt>
                <c:pt idx="77">
                  <c:v>38.5</c:v>
                </c:pt>
                <c:pt idx="78">
                  <c:v>39</c:v>
                </c:pt>
                <c:pt idx="79">
                  <c:v>39.5</c:v>
                </c:pt>
                <c:pt idx="80">
                  <c:v>40</c:v>
                </c:pt>
                <c:pt idx="81">
                  <c:v>40.5</c:v>
                </c:pt>
                <c:pt idx="82">
                  <c:v>41</c:v>
                </c:pt>
                <c:pt idx="83">
                  <c:v>41.5</c:v>
                </c:pt>
                <c:pt idx="84">
                  <c:v>42</c:v>
                </c:pt>
                <c:pt idx="85">
                  <c:v>42.5</c:v>
                </c:pt>
                <c:pt idx="86">
                  <c:v>43</c:v>
                </c:pt>
                <c:pt idx="87">
                  <c:v>43.5</c:v>
                </c:pt>
                <c:pt idx="88">
                  <c:v>44</c:v>
                </c:pt>
                <c:pt idx="89">
                  <c:v>44.5</c:v>
                </c:pt>
                <c:pt idx="90">
                  <c:v>45</c:v>
                </c:pt>
                <c:pt idx="91">
                  <c:v>45.5</c:v>
                </c:pt>
                <c:pt idx="92">
                  <c:v>46</c:v>
                </c:pt>
                <c:pt idx="93">
                  <c:v>46.5</c:v>
                </c:pt>
                <c:pt idx="94">
                  <c:v>47</c:v>
                </c:pt>
                <c:pt idx="95">
                  <c:v>47.5</c:v>
                </c:pt>
                <c:pt idx="96">
                  <c:v>48</c:v>
                </c:pt>
                <c:pt idx="97">
                  <c:v>48.5</c:v>
                </c:pt>
                <c:pt idx="98">
                  <c:v>49</c:v>
                </c:pt>
                <c:pt idx="99">
                  <c:v>49.5</c:v>
                </c:pt>
                <c:pt idx="100">
                  <c:v>50</c:v>
                </c:pt>
                <c:pt idx="101">
                  <c:v>50.5</c:v>
                </c:pt>
                <c:pt idx="102">
                  <c:v>51</c:v>
                </c:pt>
                <c:pt idx="103">
                  <c:v>51.5</c:v>
                </c:pt>
                <c:pt idx="104">
                  <c:v>52</c:v>
                </c:pt>
                <c:pt idx="105">
                  <c:v>52.5</c:v>
                </c:pt>
                <c:pt idx="106">
                  <c:v>53</c:v>
                </c:pt>
                <c:pt idx="107">
                  <c:v>53.5</c:v>
                </c:pt>
                <c:pt idx="108">
                  <c:v>54</c:v>
                </c:pt>
                <c:pt idx="109">
                  <c:v>54.5</c:v>
                </c:pt>
                <c:pt idx="110">
                  <c:v>55</c:v>
                </c:pt>
                <c:pt idx="111">
                  <c:v>55.5</c:v>
                </c:pt>
                <c:pt idx="112">
                  <c:v>56</c:v>
                </c:pt>
                <c:pt idx="113">
                  <c:v>56.5</c:v>
                </c:pt>
                <c:pt idx="114">
                  <c:v>57</c:v>
                </c:pt>
                <c:pt idx="115">
                  <c:v>57.5</c:v>
                </c:pt>
                <c:pt idx="116">
                  <c:v>58</c:v>
                </c:pt>
                <c:pt idx="117">
                  <c:v>58.5</c:v>
                </c:pt>
                <c:pt idx="118">
                  <c:v>59</c:v>
                </c:pt>
                <c:pt idx="119">
                  <c:v>59.5</c:v>
                </c:pt>
                <c:pt idx="120">
                  <c:v>60</c:v>
                </c:pt>
              </c:numCache>
            </c:numRef>
          </c:xVal>
          <c:yVal>
            <c:numRef>
              <c:f>Sheet5!$D$180:$D$299</c:f>
              <c:numCache>
                <c:formatCode>General</c:formatCode>
                <c:ptCount val="120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1.414E-2</c:v>
                </c:pt>
                <c:pt idx="4">
                  <c:v>0.30064000000000002</c:v>
                </c:pt>
                <c:pt idx="5">
                  <c:v>1.3701700000000001</c:v>
                </c:pt>
                <c:pt idx="6">
                  <c:v>3.8833199999999999</c:v>
                </c:pt>
                <c:pt idx="7">
                  <c:v>8.4562200000000001</c:v>
                </c:pt>
                <c:pt idx="8">
                  <c:v>14.992699999999999</c:v>
                </c:pt>
                <c:pt idx="9">
                  <c:v>24.517790000000002</c:v>
                </c:pt>
                <c:pt idx="10">
                  <c:v>36.82687</c:v>
                </c:pt>
                <c:pt idx="11">
                  <c:v>51.38203</c:v>
                </c:pt>
                <c:pt idx="12">
                  <c:v>67.44547</c:v>
                </c:pt>
                <c:pt idx="13">
                  <c:v>84.198539999999994</c:v>
                </c:pt>
                <c:pt idx="14">
                  <c:v>101.76116</c:v>
                </c:pt>
                <c:pt idx="15">
                  <c:v>120.78716</c:v>
                </c:pt>
                <c:pt idx="16">
                  <c:v>141.72628</c:v>
                </c:pt>
                <c:pt idx="17">
                  <c:v>165.28640999999999</c:v>
                </c:pt>
                <c:pt idx="18">
                  <c:v>192.39483999999999</c:v>
                </c:pt>
                <c:pt idx="19">
                  <c:v>223.69933</c:v>
                </c:pt>
                <c:pt idx="20">
                  <c:v>260.21177999999998</c:v>
                </c:pt>
                <c:pt idx="21">
                  <c:v>303.25146999999998</c:v>
                </c:pt>
                <c:pt idx="22">
                  <c:v>354.98613</c:v>
                </c:pt>
                <c:pt idx="23">
                  <c:v>418.63988000000001</c:v>
                </c:pt>
                <c:pt idx="24">
                  <c:v>496.73617000000002</c:v>
                </c:pt>
                <c:pt idx="25">
                  <c:v>591.54449999999997</c:v>
                </c:pt>
                <c:pt idx="26">
                  <c:v>701.96059000000002</c:v>
                </c:pt>
                <c:pt idx="27">
                  <c:v>825.85999000000004</c:v>
                </c:pt>
                <c:pt idx="28">
                  <c:v>959.98455000000001</c:v>
                </c:pt>
                <c:pt idx="29">
                  <c:v>1098.43319</c:v>
                </c:pt>
                <c:pt idx="30">
                  <c:v>1239.75099</c:v>
                </c:pt>
                <c:pt idx="31">
                  <c:v>1379.9182499999999</c:v>
                </c:pt>
                <c:pt idx="32">
                  <c:v>1519.8621800000001</c:v>
                </c:pt>
                <c:pt idx="33">
                  <c:v>1662.0583999999999</c:v>
                </c:pt>
                <c:pt idx="34">
                  <c:v>1801.1579999999999</c:v>
                </c:pt>
                <c:pt idx="35">
                  <c:v>1935.47236</c:v>
                </c:pt>
                <c:pt idx="36">
                  <c:v>2061.1322599999999</c:v>
                </c:pt>
                <c:pt idx="37">
                  <c:v>2172.8635800000002</c:v>
                </c:pt>
                <c:pt idx="38">
                  <c:v>2272.8990399999998</c:v>
                </c:pt>
                <c:pt idx="39">
                  <c:v>2355.1641500000001</c:v>
                </c:pt>
                <c:pt idx="40">
                  <c:v>2426.9300199999998</c:v>
                </c:pt>
                <c:pt idx="41">
                  <c:v>2493.4888000000001</c:v>
                </c:pt>
                <c:pt idx="42">
                  <c:v>2546.64021</c:v>
                </c:pt>
                <c:pt idx="43">
                  <c:v>2590.3729800000001</c:v>
                </c:pt>
                <c:pt idx="44">
                  <c:v>2623.0777699999999</c:v>
                </c:pt>
                <c:pt idx="45">
                  <c:v>2639.6577699999998</c:v>
                </c:pt>
                <c:pt idx="46">
                  <c:v>2640.9426100000001</c:v>
                </c:pt>
                <c:pt idx="47">
                  <c:v>2627.00866</c:v>
                </c:pt>
                <c:pt idx="48">
                  <c:v>2597.2536399999999</c:v>
                </c:pt>
                <c:pt idx="49">
                  <c:v>2550.97237</c:v>
                </c:pt>
                <c:pt idx="50">
                  <c:v>2489.36996</c:v>
                </c:pt>
                <c:pt idx="51">
                  <c:v>2415.2069000000001</c:v>
                </c:pt>
                <c:pt idx="52">
                  <c:v>2329.94038</c:v>
                </c:pt>
                <c:pt idx="53">
                  <c:v>2234.9201400000002</c:v>
                </c:pt>
                <c:pt idx="54">
                  <c:v>2132.7816699999998</c:v>
                </c:pt>
                <c:pt idx="55">
                  <c:v>2026.1464000000001</c:v>
                </c:pt>
                <c:pt idx="56">
                  <c:v>1916.3602900000001</c:v>
                </c:pt>
                <c:pt idx="57">
                  <c:v>1804.50665</c:v>
                </c:pt>
                <c:pt idx="58">
                  <c:v>1692.17066</c:v>
                </c:pt>
                <c:pt idx="59">
                  <c:v>1580.59159</c:v>
                </c:pt>
                <c:pt idx="60">
                  <c:v>1470.77919</c:v>
                </c:pt>
                <c:pt idx="61">
                  <c:v>1363.5266200000001</c:v>
                </c:pt>
                <c:pt idx="62">
                  <c:v>1259.29827</c:v>
                </c:pt>
                <c:pt idx="63">
                  <c:v>1158.36519</c:v>
                </c:pt>
                <c:pt idx="64">
                  <c:v>1061.2214799999999</c:v>
                </c:pt>
                <c:pt idx="65">
                  <c:v>968.69884000000002</c:v>
                </c:pt>
                <c:pt idx="66">
                  <c:v>881.41332</c:v>
                </c:pt>
                <c:pt idx="67">
                  <c:v>799.55273999999997</c:v>
                </c:pt>
                <c:pt idx="68">
                  <c:v>723.12300000000005</c:v>
                </c:pt>
                <c:pt idx="69">
                  <c:v>652.18916000000002</c:v>
                </c:pt>
                <c:pt idx="70">
                  <c:v>586.89565000000005</c:v>
                </c:pt>
                <c:pt idx="71">
                  <c:v>527.26184000000001</c:v>
                </c:pt>
                <c:pt idx="72">
                  <c:v>473.12509999999997</c:v>
                </c:pt>
                <c:pt idx="73">
                  <c:v>424.14114000000001</c:v>
                </c:pt>
                <c:pt idx="74">
                  <c:v>379.92439999999999</c:v>
                </c:pt>
                <c:pt idx="75">
                  <c:v>340.09832</c:v>
                </c:pt>
                <c:pt idx="76">
                  <c:v>304.29921000000002</c:v>
                </c:pt>
                <c:pt idx="77">
                  <c:v>272.20434999999998</c:v>
                </c:pt>
                <c:pt idx="78">
                  <c:v>243.45277999999999</c:v>
                </c:pt>
                <c:pt idx="79">
                  <c:v>217.67626999999999</c:v>
                </c:pt>
                <c:pt idx="80">
                  <c:v>194.63503</c:v>
                </c:pt>
                <c:pt idx="81">
                  <c:v>174.03641999999999</c:v>
                </c:pt>
                <c:pt idx="82">
                  <c:v>155.60318000000001</c:v>
                </c:pt>
                <c:pt idx="83">
                  <c:v>139.12502000000001</c:v>
                </c:pt>
                <c:pt idx="84">
                  <c:v>124.37512</c:v>
                </c:pt>
                <c:pt idx="85">
                  <c:v>111.15906</c:v>
                </c:pt>
                <c:pt idx="86">
                  <c:v>99.318280000000001</c:v>
                </c:pt>
                <c:pt idx="87">
                  <c:v>88.719620000000006</c:v>
                </c:pt>
                <c:pt idx="88">
                  <c:v>79.232950000000002</c:v>
                </c:pt>
                <c:pt idx="89">
                  <c:v>70.745509999999996</c:v>
                </c:pt>
                <c:pt idx="90">
                  <c:v>63.160440000000001</c:v>
                </c:pt>
                <c:pt idx="91">
                  <c:v>56.393889999999999</c:v>
                </c:pt>
                <c:pt idx="92">
                  <c:v>50.356729999999999</c:v>
                </c:pt>
                <c:pt idx="93">
                  <c:v>44.956760000000003</c:v>
                </c:pt>
                <c:pt idx="94">
                  <c:v>40.127890000000001</c:v>
                </c:pt>
                <c:pt idx="95">
                  <c:v>35.808660000000003</c:v>
                </c:pt>
                <c:pt idx="96">
                  <c:v>31.91994</c:v>
                </c:pt>
                <c:pt idx="97">
                  <c:v>28.42803</c:v>
                </c:pt>
                <c:pt idx="98">
                  <c:v>25.296849999999999</c:v>
                </c:pt>
                <c:pt idx="99">
                  <c:v>22.4754</c:v>
                </c:pt>
                <c:pt idx="100">
                  <c:v>19.934000000000001</c:v>
                </c:pt>
                <c:pt idx="101">
                  <c:v>17.639469999999999</c:v>
                </c:pt>
                <c:pt idx="102">
                  <c:v>15.56343</c:v>
                </c:pt>
                <c:pt idx="103">
                  <c:v>13.6896</c:v>
                </c:pt>
                <c:pt idx="104">
                  <c:v>12.00811</c:v>
                </c:pt>
                <c:pt idx="105">
                  <c:v>10.50869</c:v>
                </c:pt>
                <c:pt idx="106">
                  <c:v>9.1682900000000007</c:v>
                </c:pt>
                <c:pt idx="107">
                  <c:v>7.97166</c:v>
                </c:pt>
                <c:pt idx="108">
                  <c:v>6.9144699999999997</c:v>
                </c:pt>
                <c:pt idx="109">
                  <c:v>5.9750300000000003</c:v>
                </c:pt>
                <c:pt idx="110">
                  <c:v>5.1419499999999996</c:v>
                </c:pt>
                <c:pt idx="111">
                  <c:v>4.4176000000000002</c:v>
                </c:pt>
                <c:pt idx="112">
                  <c:v>3.7870900000000001</c:v>
                </c:pt>
                <c:pt idx="113">
                  <c:v>3.23658</c:v>
                </c:pt>
                <c:pt idx="114">
                  <c:v>2.7557900000000002</c:v>
                </c:pt>
                <c:pt idx="115">
                  <c:v>2.3307000000000002</c:v>
                </c:pt>
                <c:pt idx="116">
                  <c:v>1.95244</c:v>
                </c:pt>
                <c:pt idx="117">
                  <c:v>1.6180099999999999</c:v>
                </c:pt>
                <c:pt idx="118">
                  <c:v>1.3260799999999999</c:v>
                </c:pt>
                <c:pt idx="119">
                  <c:v>1.0730900000000001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2226-4929-A1CF-756B865BC14E}"/>
            </c:ext>
          </c:extLst>
        </c:ser>
        <c:ser>
          <c:idx val="4"/>
          <c:order val="3"/>
          <c:tx>
            <c:v>100 Years</c:v>
          </c:tx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xVal>
            <c:numRef>
              <c:f>Sheet5!$A$180:$A$300</c:f>
              <c:numCache>
                <c:formatCode>General</c:formatCode>
                <c:ptCount val="121"/>
                <c:pt idx="0">
                  <c:v>0</c:v>
                </c:pt>
                <c:pt idx="1">
                  <c:v>0.5</c:v>
                </c:pt>
                <c:pt idx="2">
                  <c:v>1</c:v>
                </c:pt>
                <c:pt idx="3">
                  <c:v>1.5</c:v>
                </c:pt>
                <c:pt idx="4">
                  <c:v>2</c:v>
                </c:pt>
                <c:pt idx="5">
                  <c:v>2.5</c:v>
                </c:pt>
                <c:pt idx="6">
                  <c:v>3</c:v>
                </c:pt>
                <c:pt idx="7">
                  <c:v>3.5</c:v>
                </c:pt>
                <c:pt idx="8">
                  <c:v>4</c:v>
                </c:pt>
                <c:pt idx="9">
                  <c:v>4.5</c:v>
                </c:pt>
                <c:pt idx="10">
                  <c:v>5</c:v>
                </c:pt>
                <c:pt idx="11">
                  <c:v>5.5</c:v>
                </c:pt>
                <c:pt idx="12">
                  <c:v>6</c:v>
                </c:pt>
                <c:pt idx="13">
                  <c:v>6.5</c:v>
                </c:pt>
                <c:pt idx="14">
                  <c:v>7</c:v>
                </c:pt>
                <c:pt idx="15">
                  <c:v>7.5</c:v>
                </c:pt>
                <c:pt idx="16">
                  <c:v>8</c:v>
                </c:pt>
                <c:pt idx="17">
                  <c:v>8.5</c:v>
                </c:pt>
                <c:pt idx="18">
                  <c:v>9</c:v>
                </c:pt>
                <c:pt idx="19">
                  <c:v>9.5</c:v>
                </c:pt>
                <c:pt idx="20">
                  <c:v>10</c:v>
                </c:pt>
                <c:pt idx="21">
                  <c:v>10.5</c:v>
                </c:pt>
                <c:pt idx="22">
                  <c:v>11</c:v>
                </c:pt>
                <c:pt idx="23">
                  <c:v>11.5</c:v>
                </c:pt>
                <c:pt idx="24">
                  <c:v>12</c:v>
                </c:pt>
                <c:pt idx="25">
                  <c:v>12.5</c:v>
                </c:pt>
                <c:pt idx="26">
                  <c:v>13</c:v>
                </c:pt>
                <c:pt idx="27">
                  <c:v>13.5</c:v>
                </c:pt>
                <c:pt idx="28">
                  <c:v>14</c:v>
                </c:pt>
                <c:pt idx="29">
                  <c:v>14.5</c:v>
                </c:pt>
                <c:pt idx="30">
                  <c:v>15</c:v>
                </c:pt>
                <c:pt idx="31">
                  <c:v>15.5</c:v>
                </c:pt>
                <c:pt idx="32">
                  <c:v>16</c:v>
                </c:pt>
                <c:pt idx="33">
                  <c:v>16.5</c:v>
                </c:pt>
                <c:pt idx="34">
                  <c:v>17</c:v>
                </c:pt>
                <c:pt idx="35">
                  <c:v>17.5</c:v>
                </c:pt>
                <c:pt idx="36">
                  <c:v>18</c:v>
                </c:pt>
                <c:pt idx="37">
                  <c:v>18.5</c:v>
                </c:pt>
                <c:pt idx="38">
                  <c:v>19</c:v>
                </c:pt>
                <c:pt idx="39">
                  <c:v>19.5</c:v>
                </c:pt>
                <c:pt idx="40">
                  <c:v>20</c:v>
                </c:pt>
                <c:pt idx="41">
                  <c:v>20.5</c:v>
                </c:pt>
                <c:pt idx="42">
                  <c:v>21</c:v>
                </c:pt>
                <c:pt idx="43">
                  <c:v>21.5</c:v>
                </c:pt>
                <c:pt idx="44">
                  <c:v>22</c:v>
                </c:pt>
                <c:pt idx="45">
                  <c:v>22.5</c:v>
                </c:pt>
                <c:pt idx="46">
                  <c:v>23</c:v>
                </c:pt>
                <c:pt idx="47">
                  <c:v>23.5</c:v>
                </c:pt>
                <c:pt idx="48">
                  <c:v>24</c:v>
                </c:pt>
                <c:pt idx="49">
                  <c:v>24.5</c:v>
                </c:pt>
                <c:pt idx="50">
                  <c:v>25</c:v>
                </c:pt>
                <c:pt idx="51">
                  <c:v>25.5</c:v>
                </c:pt>
                <c:pt idx="52">
                  <c:v>26</c:v>
                </c:pt>
                <c:pt idx="53">
                  <c:v>26.5</c:v>
                </c:pt>
                <c:pt idx="54">
                  <c:v>27</c:v>
                </c:pt>
                <c:pt idx="55">
                  <c:v>27.5</c:v>
                </c:pt>
                <c:pt idx="56">
                  <c:v>28</c:v>
                </c:pt>
                <c:pt idx="57">
                  <c:v>28.5</c:v>
                </c:pt>
                <c:pt idx="58">
                  <c:v>29</c:v>
                </c:pt>
                <c:pt idx="59">
                  <c:v>29.5</c:v>
                </c:pt>
                <c:pt idx="60">
                  <c:v>30</c:v>
                </c:pt>
                <c:pt idx="61">
                  <c:v>30.5</c:v>
                </c:pt>
                <c:pt idx="62">
                  <c:v>31</c:v>
                </c:pt>
                <c:pt idx="63">
                  <c:v>31.5</c:v>
                </c:pt>
                <c:pt idx="64">
                  <c:v>32</c:v>
                </c:pt>
                <c:pt idx="65">
                  <c:v>32.5</c:v>
                </c:pt>
                <c:pt idx="66">
                  <c:v>33</c:v>
                </c:pt>
                <c:pt idx="67">
                  <c:v>33.5</c:v>
                </c:pt>
                <c:pt idx="68">
                  <c:v>34</c:v>
                </c:pt>
                <c:pt idx="69">
                  <c:v>34.5</c:v>
                </c:pt>
                <c:pt idx="70">
                  <c:v>35</c:v>
                </c:pt>
                <c:pt idx="71">
                  <c:v>35.5</c:v>
                </c:pt>
                <c:pt idx="72">
                  <c:v>36</c:v>
                </c:pt>
                <c:pt idx="73">
                  <c:v>36.5</c:v>
                </c:pt>
                <c:pt idx="74">
                  <c:v>37</c:v>
                </c:pt>
                <c:pt idx="75">
                  <c:v>37.5</c:v>
                </c:pt>
                <c:pt idx="76">
                  <c:v>38</c:v>
                </c:pt>
                <c:pt idx="77">
                  <c:v>38.5</c:v>
                </c:pt>
                <c:pt idx="78">
                  <c:v>39</c:v>
                </c:pt>
                <c:pt idx="79">
                  <c:v>39.5</c:v>
                </c:pt>
                <c:pt idx="80">
                  <c:v>40</c:v>
                </c:pt>
                <c:pt idx="81">
                  <c:v>40.5</c:v>
                </c:pt>
                <c:pt idx="82">
                  <c:v>41</c:v>
                </c:pt>
                <c:pt idx="83">
                  <c:v>41.5</c:v>
                </c:pt>
                <c:pt idx="84">
                  <c:v>42</c:v>
                </c:pt>
                <c:pt idx="85">
                  <c:v>42.5</c:v>
                </c:pt>
                <c:pt idx="86">
                  <c:v>43</c:v>
                </c:pt>
                <c:pt idx="87">
                  <c:v>43.5</c:v>
                </c:pt>
                <c:pt idx="88">
                  <c:v>44</c:v>
                </c:pt>
                <c:pt idx="89">
                  <c:v>44.5</c:v>
                </c:pt>
                <c:pt idx="90">
                  <c:v>45</c:v>
                </c:pt>
                <c:pt idx="91">
                  <c:v>45.5</c:v>
                </c:pt>
                <c:pt idx="92">
                  <c:v>46</c:v>
                </c:pt>
                <c:pt idx="93">
                  <c:v>46.5</c:v>
                </c:pt>
                <c:pt idx="94">
                  <c:v>47</c:v>
                </c:pt>
                <c:pt idx="95">
                  <c:v>47.5</c:v>
                </c:pt>
                <c:pt idx="96">
                  <c:v>48</c:v>
                </c:pt>
                <c:pt idx="97">
                  <c:v>48.5</c:v>
                </c:pt>
                <c:pt idx="98">
                  <c:v>49</c:v>
                </c:pt>
                <c:pt idx="99">
                  <c:v>49.5</c:v>
                </c:pt>
                <c:pt idx="100">
                  <c:v>50</c:v>
                </c:pt>
                <c:pt idx="101">
                  <c:v>50.5</c:v>
                </c:pt>
                <c:pt idx="102">
                  <c:v>51</c:v>
                </c:pt>
                <c:pt idx="103">
                  <c:v>51.5</c:v>
                </c:pt>
                <c:pt idx="104">
                  <c:v>52</c:v>
                </c:pt>
                <c:pt idx="105">
                  <c:v>52.5</c:v>
                </c:pt>
                <c:pt idx="106">
                  <c:v>53</c:v>
                </c:pt>
                <c:pt idx="107">
                  <c:v>53.5</c:v>
                </c:pt>
                <c:pt idx="108">
                  <c:v>54</c:v>
                </c:pt>
                <c:pt idx="109">
                  <c:v>54.5</c:v>
                </c:pt>
                <c:pt idx="110">
                  <c:v>55</c:v>
                </c:pt>
                <c:pt idx="111">
                  <c:v>55.5</c:v>
                </c:pt>
                <c:pt idx="112">
                  <c:v>56</c:v>
                </c:pt>
                <c:pt idx="113">
                  <c:v>56.5</c:v>
                </c:pt>
                <c:pt idx="114">
                  <c:v>57</c:v>
                </c:pt>
                <c:pt idx="115">
                  <c:v>57.5</c:v>
                </c:pt>
                <c:pt idx="116">
                  <c:v>58</c:v>
                </c:pt>
                <c:pt idx="117">
                  <c:v>58.5</c:v>
                </c:pt>
                <c:pt idx="118">
                  <c:v>59</c:v>
                </c:pt>
                <c:pt idx="119">
                  <c:v>59.5</c:v>
                </c:pt>
                <c:pt idx="120">
                  <c:v>60</c:v>
                </c:pt>
              </c:numCache>
            </c:numRef>
          </c:xVal>
          <c:yVal>
            <c:numRef>
              <c:f>Sheet5!$E$180:$E$300</c:f>
              <c:numCache>
                <c:formatCode>General</c:formatCode>
                <c:ptCount val="121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1.5559999999999999E-2</c:v>
                </c:pt>
                <c:pt idx="4">
                  <c:v>0.33071</c:v>
                </c:pt>
                <c:pt idx="5">
                  <c:v>1.50719</c:v>
                </c:pt>
                <c:pt idx="6">
                  <c:v>4.2716599999999998</c:v>
                </c:pt>
                <c:pt idx="7">
                  <c:v>9.3018400000000003</c:v>
                </c:pt>
                <c:pt idx="8">
                  <c:v>16.491969999999998</c:v>
                </c:pt>
                <c:pt idx="9">
                  <c:v>26.969560000000001</c:v>
                </c:pt>
                <c:pt idx="10">
                  <c:v>40.509540000000001</c:v>
                </c:pt>
                <c:pt idx="11">
                  <c:v>56.520200000000003</c:v>
                </c:pt>
                <c:pt idx="12">
                  <c:v>74.189970000000002</c:v>
                </c:pt>
                <c:pt idx="13">
                  <c:v>92.618319999999997</c:v>
                </c:pt>
                <c:pt idx="14">
                  <c:v>111.9372</c:v>
                </c:pt>
                <c:pt idx="15">
                  <c:v>132.86579</c:v>
                </c:pt>
                <c:pt idx="16">
                  <c:v>155.87899999999999</c:v>
                </c:pt>
                <c:pt idx="17">
                  <c:v>181.79035999999999</c:v>
                </c:pt>
                <c:pt idx="18">
                  <c:v>211.78471999999999</c:v>
                </c:pt>
                <c:pt idx="19">
                  <c:v>246.84236000000001</c:v>
                </c:pt>
                <c:pt idx="20">
                  <c:v>288.41966000000002</c:v>
                </c:pt>
                <c:pt idx="21">
                  <c:v>338.43817000000001</c:v>
                </c:pt>
                <c:pt idx="22">
                  <c:v>399.84420999999998</c:v>
                </c:pt>
                <c:pt idx="23">
                  <c:v>476.48683999999997</c:v>
                </c:pt>
                <c:pt idx="24">
                  <c:v>571.17123000000004</c:v>
                </c:pt>
                <c:pt idx="25">
                  <c:v>686.40337</c:v>
                </c:pt>
                <c:pt idx="26">
                  <c:v>820.61612000000002</c:v>
                </c:pt>
                <c:pt idx="27">
                  <c:v>971.16903000000002</c:v>
                </c:pt>
                <c:pt idx="28">
                  <c:v>1133.8900599999999</c:v>
                </c:pt>
                <c:pt idx="29">
                  <c:v>1301.5542700000001</c:v>
                </c:pt>
                <c:pt idx="30">
                  <c:v>1472.30414</c:v>
                </c:pt>
                <c:pt idx="31">
                  <c:v>1641.08395</c:v>
                </c:pt>
                <c:pt idx="32">
                  <c:v>1808.86347</c:v>
                </c:pt>
                <c:pt idx="33">
                  <c:v>1978.4984400000001</c:v>
                </c:pt>
                <c:pt idx="34">
                  <c:v>2143.6980199999998</c:v>
                </c:pt>
                <c:pt idx="35">
                  <c:v>2302.6928899999998</c:v>
                </c:pt>
                <c:pt idx="36">
                  <c:v>2451.01109</c:v>
                </c:pt>
                <c:pt idx="37">
                  <c:v>2582.5346800000002</c:v>
                </c:pt>
                <c:pt idx="38">
                  <c:v>2699.80323</c:v>
                </c:pt>
                <c:pt idx="39">
                  <c:v>2795.7067499999998</c:v>
                </c:pt>
                <c:pt idx="40">
                  <c:v>2878.65681</c:v>
                </c:pt>
                <c:pt idx="41">
                  <c:v>2954.8352500000001</c:v>
                </c:pt>
                <c:pt idx="42">
                  <c:v>3014.8078700000001</c:v>
                </c:pt>
                <c:pt idx="43">
                  <c:v>3063.24784</c:v>
                </c:pt>
                <c:pt idx="44">
                  <c:v>3098.37347</c:v>
                </c:pt>
                <c:pt idx="45">
                  <c:v>3114.4100400000002</c:v>
                </c:pt>
                <c:pt idx="46">
                  <c:v>3112.4465599999999</c:v>
                </c:pt>
                <c:pt idx="47">
                  <c:v>3092.6680999999999</c:v>
                </c:pt>
                <c:pt idx="48">
                  <c:v>3054.47208</c:v>
                </c:pt>
                <c:pt idx="49">
                  <c:v>2997.1331599999999</c:v>
                </c:pt>
                <c:pt idx="50">
                  <c:v>2922.1044700000002</c:v>
                </c:pt>
                <c:pt idx="51">
                  <c:v>2832.6342</c:v>
                </c:pt>
                <c:pt idx="52">
                  <c:v>2730.4748</c:v>
                </c:pt>
                <c:pt idx="53">
                  <c:v>2617.2254800000001</c:v>
                </c:pt>
                <c:pt idx="54">
                  <c:v>2495.9546399999999</c:v>
                </c:pt>
                <c:pt idx="55">
                  <c:v>2369.70757</c:v>
                </c:pt>
                <c:pt idx="56">
                  <c:v>2240.0425500000001</c:v>
                </c:pt>
                <c:pt idx="57">
                  <c:v>2108.2080599999999</c:v>
                </c:pt>
                <c:pt idx="58">
                  <c:v>1976.0291199999999</c:v>
                </c:pt>
                <c:pt idx="59">
                  <c:v>1844.9333099999999</c:v>
                </c:pt>
                <c:pt idx="60">
                  <c:v>1716.08231</c:v>
                </c:pt>
                <c:pt idx="61">
                  <c:v>1590.3811000000001</c:v>
                </c:pt>
                <c:pt idx="62">
                  <c:v>1468.3533600000001</c:v>
                </c:pt>
                <c:pt idx="63">
                  <c:v>1350.2991</c:v>
                </c:pt>
                <c:pt idx="64">
                  <c:v>1236.7751000000001</c:v>
                </c:pt>
                <c:pt idx="65">
                  <c:v>1128.7276999999999</c:v>
                </c:pt>
                <c:pt idx="66">
                  <c:v>1026.8549499999999</c:v>
                </c:pt>
                <c:pt idx="67">
                  <c:v>931.36201000000005</c:v>
                </c:pt>
                <c:pt idx="68">
                  <c:v>842.24365</c:v>
                </c:pt>
                <c:pt idx="69">
                  <c:v>759.56469000000004</c:v>
                </c:pt>
                <c:pt idx="70">
                  <c:v>683.48287000000005</c:v>
                </c:pt>
                <c:pt idx="71">
                  <c:v>614.01146000000006</c:v>
                </c:pt>
                <c:pt idx="72">
                  <c:v>550.95538999999997</c:v>
                </c:pt>
                <c:pt idx="73">
                  <c:v>493.90956</c:v>
                </c:pt>
                <c:pt idx="74">
                  <c:v>442.42189000000002</c:v>
                </c:pt>
                <c:pt idx="75">
                  <c:v>396.05083999999999</c:v>
                </c:pt>
                <c:pt idx="76">
                  <c:v>354.37054999999998</c:v>
                </c:pt>
                <c:pt idx="77">
                  <c:v>317.00387999999998</c:v>
                </c:pt>
                <c:pt idx="78">
                  <c:v>283.52981</c:v>
                </c:pt>
                <c:pt idx="79">
                  <c:v>253.51943</c:v>
                </c:pt>
                <c:pt idx="80">
                  <c:v>226.69287</c:v>
                </c:pt>
                <c:pt idx="81">
                  <c:v>202.70909</c:v>
                </c:pt>
                <c:pt idx="82">
                  <c:v>181.2449</c:v>
                </c:pt>
                <c:pt idx="83">
                  <c:v>162.05510000000001</c:v>
                </c:pt>
                <c:pt idx="84">
                  <c:v>144.87652</c:v>
                </c:pt>
                <c:pt idx="85">
                  <c:v>129.48330000000001</c:v>
                </c:pt>
                <c:pt idx="86">
                  <c:v>115.69117</c:v>
                </c:pt>
                <c:pt idx="87">
                  <c:v>103.34564</c:v>
                </c:pt>
                <c:pt idx="88">
                  <c:v>92.295330000000007</c:v>
                </c:pt>
                <c:pt idx="89">
                  <c:v>82.40916</c:v>
                </c:pt>
                <c:pt idx="90">
                  <c:v>73.574250000000006</c:v>
                </c:pt>
                <c:pt idx="91">
                  <c:v>65.692760000000007</c:v>
                </c:pt>
                <c:pt idx="92">
                  <c:v>58.660760000000003</c:v>
                </c:pt>
                <c:pt idx="93">
                  <c:v>52.370559999999998</c:v>
                </c:pt>
                <c:pt idx="94">
                  <c:v>46.744970000000002</c:v>
                </c:pt>
                <c:pt idx="95">
                  <c:v>41.71181</c:v>
                </c:pt>
                <c:pt idx="96">
                  <c:v>37.178559999999997</c:v>
                </c:pt>
                <c:pt idx="97">
                  <c:v>33.106189999999998</c:v>
                </c:pt>
                <c:pt idx="98">
                  <c:v>29.453140000000001</c:v>
                </c:pt>
                <c:pt idx="99">
                  <c:v>26.160440000000001</c:v>
                </c:pt>
                <c:pt idx="100">
                  <c:v>23.194120000000002</c:v>
                </c:pt>
                <c:pt idx="101">
                  <c:v>20.51606</c:v>
                </c:pt>
                <c:pt idx="102">
                  <c:v>18.093540000000001</c:v>
                </c:pt>
                <c:pt idx="103">
                  <c:v>15.90788</c:v>
                </c:pt>
                <c:pt idx="104">
                  <c:v>13.94758</c:v>
                </c:pt>
                <c:pt idx="105">
                  <c:v>12.200570000000001</c:v>
                </c:pt>
                <c:pt idx="106">
                  <c:v>10.639749999999999</c:v>
                </c:pt>
                <c:pt idx="107">
                  <c:v>9.2471300000000003</c:v>
                </c:pt>
                <c:pt idx="108">
                  <c:v>8.0174699999999994</c:v>
                </c:pt>
                <c:pt idx="109">
                  <c:v>6.9253299999999998</c:v>
                </c:pt>
                <c:pt idx="110">
                  <c:v>5.9573</c:v>
                </c:pt>
                <c:pt idx="111">
                  <c:v>5.1160500000000004</c:v>
                </c:pt>
                <c:pt idx="112">
                  <c:v>4.3841900000000003</c:v>
                </c:pt>
                <c:pt idx="113">
                  <c:v>3.74553</c:v>
                </c:pt>
                <c:pt idx="114">
                  <c:v>3.1880700000000002</c:v>
                </c:pt>
                <c:pt idx="115">
                  <c:v>2.6954400000000001</c:v>
                </c:pt>
                <c:pt idx="116">
                  <c:v>2.2573099999999999</c:v>
                </c:pt>
                <c:pt idx="117">
                  <c:v>1.8701300000000001</c:v>
                </c:pt>
                <c:pt idx="118">
                  <c:v>1.5323199999999999</c:v>
                </c:pt>
                <c:pt idx="119">
                  <c:v>1.2397</c:v>
                </c:pt>
                <c:pt idx="120">
                  <c:v>0.98773999999999995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2226-4929-A1CF-756B865BC1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84649168"/>
        <c:axId val="584655072"/>
      </c:scatterChart>
      <c:valAx>
        <c:axId val="58464916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Duration(hr)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4655072"/>
        <c:crosses val="autoZero"/>
        <c:crossBetween val="midCat"/>
      </c:valAx>
      <c:valAx>
        <c:axId val="584655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/>
                  <a:t>Discharge (cms)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4649168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6f433fc8b9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6f433fc8b9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6f433fc8b9_4_6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6f433fc8b9_4_6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6f433fc8b9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6f433fc8b9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6f433fc8b9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6f433fc8b9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6f433fc8b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6f433fc8b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•</a:t>
            </a:r>
            <a:r>
              <a:rPr lang="en" sz="1800">
                <a:solidFill>
                  <a:srgbClr val="222222"/>
                </a:solidFill>
                <a:highlight>
                  <a:schemeClr val="lt1"/>
                </a:highlight>
              </a:rPr>
              <a:t>Upper var with the area about </a:t>
            </a:r>
            <a:r>
              <a:rPr lang="en" sz="1800">
                <a:solidFill>
                  <a:schemeClr val="dk1"/>
                </a:solidFill>
              </a:rPr>
              <a:t>1087.47 </a:t>
            </a:r>
            <a:r>
              <a:rPr lang="en" sz="1800">
                <a:solidFill>
                  <a:srgbClr val="222222"/>
                </a:solidFill>
                <a:highlight>
                  <a:schemeClr val="lt1"/>
                </a:highlight>
              </a:rPr>
              <a:t>km² is the biggest sub-catchment.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6f433fc8b9_4_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6f433fc8b9_4_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6f433fc8b9_4_6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6f433fc8b9_4_6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TELEMAC-2D solves the depth-averaged Navier-Stokes equation utilizing both Finite-Element (FE) and Finite-Volume (FV) formulations. All of these formulations require that a spatial representation of the domain be created using a computational mesh.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6f433fc8b9_4_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6f433fc8b9_4_6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TELEMAC-2D simulation parameters ﬁle (*.cas) (inflow hydrograph)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6f433fc8b9_4_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6f433fc8b9_4_6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TELEMAC-2D simulation parameters ﬁle (*.cas) (inflow hydrograph)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90157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6f433fc8b9_4_6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6f433fc8b9_4_6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TELEMAC-2D simulation parameters ﬁle (*.cas) (inflow hydrograph)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98903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2F48F-6760-4983-A046-AAD9A55ABE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377337-F516-4703-B7A9-D820AA8996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C74DB3-BD46-4103-A01F-2EF3F3BD6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178CDC-0FA5-4A55-8A4E-025864A27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9177AA-69C2-41D7-A211-62C702413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2568-1954-45A1-9AE3-CAAFBED5F8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906231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587B6-082A-439D-9622-A0A00073A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E141C-DD7C-4379-951C-A3D856CD2A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2B90F-C28E-4E2D-BB91-E7DBB5193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D72E2-0ED3-4390-ADCD-2B89E350F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30AAE4-94BD-42B5-888D-7E7A67849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2568-1954-45A1-9AE3-CAAFBED5F8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28614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A288C-5DCA-4B95-A329-9B79FC72B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43FC62-3760-48DD-A266-7BCC60E0DB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4B5CB-BFFB-4F4D-8057-C0B13F1F5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DC836-7217-43E2-89E4-961D8F20E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C1F45-881B-4F00-9EBF-A151DBFC2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2568-1954-45A1-9AE3-CAAFBED5F8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97085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B0CBA-BDD1-4F73-81DA-FEE540FB9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86893-A98C-4F66-A45B-78BBCF2BD9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3D9890-84D8-4794-8324-6F46F761BE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12EEFE-34AC-48A8-A701-97C7C87DD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B7F329-1FCB-45C8-91C6-7B8B270D1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23E7D4-3A3C-4DE6-96FC-76D861350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2568-1954-45A1-9AE3-CAAFBED5F8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85299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90374-8C53-4358-9B92-8C78AC420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B6F9FB-FD03-40FC-9E0D-C628DCBBF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FE2826-70ED-4E31-8D97-B00B0D794D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2E5027-0CF2-41E5-9AC5-78F5E4A02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CC67FE-9998-4FCB-858E-19490339B7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6374FE-FC5B-43E7-BF17-F325DC088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BB6074-25BD-4307-BEA3-D57ABC947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3325D4-BCF9-495C-9E31-DB3FBD035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2568-1954-45A1-9AE3-CAAFBED5F8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33918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06A6D-A2F3-4C48-B21C-720E06CB6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8A4612-E30A-4B72-A94E-30C033BC6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9EB86-E339-4670-B257-CFEEF1808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D66CFE-6E5C-435B-81C1-06E896BF5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2568-1954-45A1-9AE3-CAAFBED5F8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2235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19E9B4-C648-498C-A1C2-F94D25ADD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26F223-0C67-49BF-9DC6-4A9CA9B52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AB6035-D732-4410-B895-1A5EBC3A6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2568-1954-45A1-9AE3-CAAFBED5F8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32217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02109-54DF-402C-9BEA-7F9341642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EBDA8-60F7-49DF-B7F5-1C7DE2339D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76B6D3-3FE7-4113-9122-766AF8E812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B9CB39-6D14-4704-A0D4-82F3EF692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8A246A-559A-46B5-9003-74D3588A8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86A02F-BCBA-4888-A491-F9E7739A3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2568-1954-45A1-9AE3-CAAFBED5F8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979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CA5BF-E7DA-4270-A52A-DD64DB449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5F32EB-06E7-4332-B602-F9B0C9BC8A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51E5EA-C825-44B3-B6B5-D41C63A2A8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60EB47-DD07-4E16-8447-0999F0A4B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F8C31-8DCB-42E0-A616-B3B05D396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FB4E7-C17F-44F7-A1D3-4C21625DE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2568-1954-45A1-9AE3-CAAFBED5F8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05050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F129B-8A73-4446-980C-FEC21973F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9518C1-72FC-4232-8A23-E988ED8E64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26F388-9377-433D-908D-568DEEE8B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38849-7CCD-4327-A050-33D61AF0E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045EB-4505-4E8E-B513-BA8C4C876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2568-1954-45A1-9AE3-CAAFBED5F8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11404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51D6EF-2AD6-47D0-A90C-61CDB96180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262C35-7E3C-4575-A93A-2AC1808292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00E152-DC45-46C9-86FA-D0F927688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DF6E24-DCDA-4D59-891A-DF437483F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D894C0-48A5-43F3-9667-6FDEA3115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2568-1954-45A1-9AE3-CAAFBED5F8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3980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F5295B-15CC-4103-B7CD-E982D8673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8529E8-1A85-468A-AADD-521C8E6F5A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F7F3FA-7A52-40BE-AD16-F2C9C7A24F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812037-F81B-4062-BA17-3184C6DAE2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64E378-AAD0-4F05-958B-11E8067BEE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692568-1954-45A1-9AE3-CAAFBED5F87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662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5.JP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859475" y="1392075"/>
            <a:ext cx="6969900" cy="26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" sz="2800" dirty="0">
                <a:latin typeface="Calibri" panose="020F0502020204030204" pitchFamily="34" charset="0"/>
                <a:cs typeface="Calibri" panose="020F0502020204030204" pitchFamily="34" charset="0"/>
              </a:rPr>
              <a:t>RETURN PERIOD HYDROGRAPHS</a:t>
            </a:r>
            <a:endParaRPr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Calibri" panose="020F0502020204030204" pitchFamily="34" charset="0"/>
                <a:cs typeface="Calibri" panose="020F0502020204030204" pitchFamily="34" charset="0"/>
              </a:rPr>
              <a:t>TEAM 11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Calibri" panose="020F0502020204030204" pitchFamily="34" charset="0"/>
                <a:cs typeface="Calibri" panose="020F0502020204030204" pitchFamily="34" charset="0"/>
              </a:rPr>
              <a:t>First week’s presentation</a:t>
            </a:r>
            <a:endParaRPr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/>
          <a:srcRect/>
          <a:stretch/>
        </p:blipFill>
        <p:spPr>
          <a:xfrm>
            <a:off x="5149359" y="194888"/>
            <a:ext cx="3794691" cy="748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400" y="118804"/>
            <a:ext cx="1432300" cy="143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1A17750-2A93-4B61-9876-DB300BF3D2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3853" y="3839031"/>
            <a:ext cx="7637929" cy="74712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0462987-2A04-494C-9815-018AEECD59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1446" y="3643998"/>
            <a:ext cx="996429" cy="101199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435E30-C5E4-495E-8DA5-13C6F07B82C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CD7352-78A1-4295-A2D4-EB6DB89C31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579268"/>
            <a:ext cx="7886700" cy="4053455"/>
          </a:xfrm>
        </p:spPr>
        <p:txBody>
          <a:bodyPr/>
          <a:lstStyle/>
          <a:p>
            <a:r>
              <a:rPr lang="en-US" sz="1500" dirty="0"/>
              <a:t>HEC-HMS used for hydrological modelling.</a:t>
            </a:r>
          </a:p>
          <a:p>
            <a:r>
              <a:rPr lang="en-US" sz="1500" dirty="0"/>
              <a:t>Model setup</a:t>
            </a:r>
            <a:r>
              <a:rPr lang="en-GB" sz="1500" dirty="0"/>
              <a:t>:</a:t>
            </a:r>
          </a:p>
          <a:p>
            <a:pPr lvl="2"/>
            <a:r>
              <a:rPr lang="en-US" dirty="0"/>
              <a:t>5 sub-catchments, 3 junctions  and 3 reaches</a:t>
            </a:r>
          </a:p>
          <a:p>
            <a:pPr lvl="2"/>
            <a:r>
              <a:rPr lang="en-US" dirty="0"/>
              <a:t>1 precipitation gage introduced, with 30 minutes interval </a:t>
            </a:r>
          </a:p>
          <a:p>
            <a:pPr marL="685800" lvl="2" indent="0">
              <a:buNone/>
            </a:pPr>
            <a:r>
              <a:rPr lang="en-US" dirty="0"/>
              <a:t>    data for 24 hours</a:t>
            </a:r>
          </a:p>
          <a:p>
            <a:pPr lvl="2"/>
            <a:r>
              <a:rPr lang="en-US" dirty="0"/>
              <a:t>Catchment Parameters: </a:t>
            </a:r>
          </a:p>
          <a:p>
            <a:endParaRPr lang="en-US" sz="1500" dirty="0"/>
          </a:p>
          <a:p>
            <a:endParaRPr lang="en-US" sz="1500" dirty="0"/>
          </a:p>
          <a:p>
            <a:endParaRPr lang="en-US" sz="1500" dirty="0"/>
          </a:p>
          <a:p>
            <a:endParaRPr lang="en-US" sz="1500" dirty="0"/>
          </a:p>
          <a:p>
            <a:endParaRPr lang="en-US" sz="1500" dirty="0"/>
          </a:p>
          <a:p>
            <a:endParaRPr lang="en-US" sz="1500" dirty="0"/>
          </a:p>
          <a:p>
            <a:r>
              <a:rPr lang="en-US" sz="1500" dirty="0"/>
              <a:t>Peak discharge for 10 years return period : 6113 </a:t>
            </a:r>
            <a:r>
              <a:rPr lang="en-US" sz="1500" dirty="0" err="1"/>
              <a:t>cms</a:t>
            </a:r>
            <a:endParaRPr lang="en-US" sz="1500" dirty="0"/>
          </a:p>
          <a:p>
            <a:endParaRPr lang="en-US" sz="1500" dirty="0"/>
          </a:p>
          <a:p>
            <a:endParaRPr lang="en-US" sz="1500" dirty="0"/>
          </a:p>
          <a:p>
            <a:endParaRPr lang="en-US" sz="1500" dirty="0"/>
          </a:p>
          <a:p>
            <a:endParaRPr lang="en-US" sz="1500" dirty="0"/>
          </a:p>
          <a:p>
            <a:pPr marL="0" indent="0">
              <a:buNone/>
            </a:pPr>
            <a:endParaRPr lang="en-GB" dirty="0"/>
          </a:p>
          <a:p>
            <a:pPr lvl="1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BF38BE4-1273-426F-B459-8B4B72DBE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384" y="0"/>
            <a:ext cx="7886700" cy="671628"/>
          </a:xfrm>
        </p:spPr>
        <p:txBody>
          <a:bodyPr/>
          <a:lstStyle/>
          <a:p>
            <a:pPr algn="ctr"/>
            <a:r>
              <a:rPr lang="en-US" dirty="0"/>
              <a:t>Hydrological modelling</a:t>
            </a:r>
            <a:endParaRPr lang="en-GB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B983E557-7E10-42B6-BE95-3FC16DC2CA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8468961"/>
              </p:ext>
            </p:extLst>
          </p:nvPr>
        </p:nvGraphicFramePr>
        <p:xfrm>
          <a:off x="1535095" y="2471498"/>
          <a:ext cx="3083514" cy="1584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7838">
                  <a:extLst>
                    <a:ext uri="{9D8B030D-6E8A-4147-A177-3AD203B41FA5}">
                      <a16:colId xmlns:a16="http://schemas.microsoft.com/office/drawing/2014/main" val="3164112279"/>
                    </a:ext>
                  </a:extLst>
                </a:gridCol>
                <a:gridCol w="1027838">
                  <a:extLst>
                    <a:ext uri="{9D8B030D-6E8A-4147-A177-3AD203B41FA5}">
                      <a16:colId xmlns:a16="http://schemas.microsoft.com/office/drawing/2014/main" val="1390040278"/>
                    </a:ext>
                  </a:extLst>
                </a:gridCol>
                <a:gridCol w="1027838">
                  <a:extLst>
                    <a:ext uri="{9D8B030D-6E8A-4147-A177-3AD203B41FA5}">
                      <a16:colId xmlns:a16="http://schemas.microsoft.com/office/drawing/2014/main" val="3151949389"/>
                    </a:ext>
                  </a:extLst>
                </a:gridCol>
              </a:tblGrid>
              <a:tr h="388620">
                <a:tc>
                  <a:txBody>
                    <a:bodyPr/>
                    <a:lstStyle/>
                    <a:p>
                      <a:r>
                        <a:rPr lang="en-US" sz="1100" dirty="0"/>
                        <a:t>Sub Basin</a:t>
                      </a:r>
                      <a:endParaRPr lang="en-GB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Curve Number</a:t>
                      </a:r>
                      <a:endParaRPr lang="en-GB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Imperviousness</a:t>
                      </a:r>
                      <a:endParaRPr lang="en-GB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88135224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r>
                        <a:rPr lang="en-US" sz="1100" dirty="0"/>
                        <a:t>Upper Var</a:t>
                      </a:r>
                      <a:endParaRPr lang="en-GB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77</a:t>
                      </a:r>
                      <a:endParaRPr lang="en-GB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20</a:t>
                      </a:r>
                      <a:endParaRPr lang="en-GB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32402338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r>
                        <a:rPr lang="en-US" sz="1100" dirty="0" err="1"/>
                        <a:t>Tinee</a:t>
                      </a:r>
                      <a:endParaRPr lang="en-GB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75</a:t>
                      </a:r>
                      <a:endParaRPr lang="en-GB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21</a:t>
                      </a:r>
                      <a:endParaRPr lang="en-GB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6925556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r>
                        <a:rPr lang="en-US" sz="1100" dirty="0" err="1"/>
                        <a:t>Esteron</a:t>
                      </a:r>
                      <a:endParaRPr lang="en-GB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72</a:t>
                      </a:r>
                      <a:endParaRPr lang="en-GB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13</a:t>
                      </a:r>
                      <a:endParaRPr lang="en-GB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09253800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r>
                        <a:rPr lang="en-US" sz="1100" dirty="0" err="1"/>
                        <a:t>Vesubie</a:t>
                      </a:r>
                      <a:endParaRPr lang="en-GB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73</a:t>
                      </a:r>
                      <a:endParaRPr lang="en-GB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17</a:t>
                      </a:r>
                      <a:endParaRPr lang="en-GB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154269796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r>
                        <a:rPr lang="en-US" sz="1100" dirty="0"/>
                        <a:t>Lower Var</a:t>
                      </a:r>
                      <a:endParaRPr lang="en-GB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72</a:t>
                      </a:r>
                      <a:endParaRPr lang="en-GB" sz="11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24</a:t>
                      </a:r>
                      <a:endParaRPr lang="en-GB" sz="11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089118254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C59A6B78-FF26-45B7-A2D8-3BED67542F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15" t="4197" r="-1" b="4841"/>
          <a:stretch/>
        </p:blipFill>
        <p:spPr>
          <a:xfrm>
            <a:off x="6018506" y="928688"/>
            <a:ext cx="2550111" cy="280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548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CCE248A-26C3-4ACC-911F-F7EC7EF87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658312"/>
          </a:xfrm>
        </p:spPr>
        <p:txBody>
          <a:bodyPr/>
          <a:lstStyle/>
          <a:p>
            <a:pPr algn="ctr"/>
            <a:r>
              <a:rPr lang="en-US" dirty="0"/>
              <a:t>Hydrological modelling</a:t>
            </a:r>
            <a:endParaRPr lang="en-GB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55A53EF-A1B7-4706-B5CF-027E90E62943}"/>
              </a:ext>
            </a:extLst>
          </p:cNvPr>
          <p:cNvSpPr txBox="1">
            <a:spLocks/>
          </p:cNvSpPr>
          <p:nvPr/>
        </p:nvSpPr>
        <p:spPr>
          <a:xfrm>
            <a:off x="628650" y="226382"/>
            <a:ext cx="7886700" cy="400826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lvl="2" indent="0">
              <a:buNone/>
            </a:pPr>
            <a:endParaRPr lang="en-US" sz="900" dirty="0"/>
          </a:p>
          <a:p>
            <a:pPr marL="685800" lvl="2" indent="0">
              <a:buNone/>
            </a:pPr>
            <a:endParaRPr lang="en-US" sz="900" dirty="0"/>
          </a:p>
          <a:p>
            <a:pPr marL="0" indent="0">
              <a:buNone/>
            </a:pPr>
            <a:endParaRPr lang="en-US" sz="1500" dirty="0"/>
          </a:p>
          <a:p>
            <a:r>
              <a:rPr lang="en-US" sz="1500" dirty="0"/>
              <a:t>Modification of the catchment parameters:</a:t>
            </a:r>
          </a:p>
          <a:p>
            <a:endParaRPr lang="en-US" sz="1500" dirty="0"/>
          </a:p>
          <a:p>
            <a:endParaRPr lang="en-US" sz="1500" dirty="0"/>
          </a:p>
          <a:p>
            <a:endParaRPr lang="en-US" sz="1500" dirty="0"/>
          </a:p>
          <a:p>
            <a:endParaRPr lang="en-US" sz="1500" dirty="0"/>
          </a:p>
          <a:p>
            <a:endParaRPr lang="en-US" sz="1500" dirty="0"/>
          </a:p>
          <a:p>
            <a:endParaRPr lang="en-US" sz="1500" dirty="0"/>
          </a:p>
          <a:p>
            <a:r>
              <a:rPr lang="en-US" sz="1500" dirty="0"/>
              <a:t>Peak discharge for various return periods </a:t>
            </a:r>
          </a:p>
          <a:p>
            <a:pPr marL="0" indent="0">
              <a:buNone/>
            </a:pPr>
            <a:r>
              <a:rPr lang="en-US" sz="1500" dirty="0"/>
              <a:t>					   </a:t>
            </a:r>
          </a:p>
          <a:p>
            <a:endParaRPr lang="en-US" sz="1500" dirty="0"/>
          </a:p>
          <a:p>
            <a:endParaRPr lang="en-US" sz="1500" dirty="0"/>
          </a:p>
          <a:p>
            <a:pPr marL="0" indent="0">
              <a:buNone/>
            </a:pPr>
            <a:r>
              <a:rPr lang="en-US" sz="1500" dirty="0"/>
              <a:t>					</a:t>
            </a:r>
          </a:p>
          <a:p>
            <a:endParaRPr lang="en-US" sz="1500" dirty="0"/>
          </a:p>
          <a:p>
            <a:endParaRPr lang="en-US" sz="1500" dirty="0"/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9963AC03-B0F7-4A3D-9112-A007950B6E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870528"/>
              </p:ext>
            </p:extLst>
          </p:nvPr>
        </p:nvGraphicFramePr>
        <p:xfrm>
          <a:off x="2681004" y="3644736"/>
          <a:ext cx="2540656" cy="12553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0328">
                  <a:extLst>
                    <a:ext uri="{9D8B030D-6E8A-4147-A177-3AD203B41FA5}">
                      <a16:colId xmlns:a16="http://schemas.microsoft.com/office/drawing/2014/main" val="171293331"/>
                    </a:ext>
                  </a:extLst>
                </a:gridCol>
                <a:gridCol w="1270328">
                  <a:extLst>
                    <a:ext uri="{9D8B030D-6E8A-4147-A177-3AD203B41FA5}">
                      <a16:colId xmlns:a16="http://schemas.microsoft.com/office/drawing/2014/main" val="895061328"/>
                    </a:ext>
                  </a:extLst>
                </a:gridCol>
              </a:tblGrid>
              <a:tr h="342900"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Return Period</a:t>
                      </a:r>
                      <a:endParaRPr lang="en-GB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Peak discharge (</a:t>
                      </a:r>
                      <a:r>
                        <a:rPr lang="en-US" sz="900" dirty="0" err="1"/>
                        <a:t>cms</a:t>
                      </a:r>
                      <a:r>
                        <a:rPr lang="en-US" sz="900" dirty="0"/>
                        <a:t>)</a:t>
                      </a:r>
                      <a:endParaRPr lang="en-GB" sz="9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4213759"/>
                  </a:ext>
                </a:extLst>
              </a:tr>
              <a:tr h="228124"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10</a:t>
                      </a:r>
                      <a:endParaRPr lang="en-GB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1700</a:t>
                      </a:r>
                      <a:endParaRPr lang="en-GB" sz="9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217004722"/>
                  </a:ext>
                </a:extLst>
              </a:tr>
              <a:tr h="228124"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20</a:t>
                      </a:r>
                      <a:endParaRPr lang="en-GB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2058</a:t>
                      </a:r>
                      <a:endParaRPr lang="en-GB" sz="9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942176455"/>
                  </a:ext>
                </a:extLst>
              </a:tr>
              <a:tr h="228124"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50</a:t>
                      </a:r>
                      <a:endParaRPr lang="en-GB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2557</a:t>
                      </a:r>
                      <a:endParaRPr lang="en-GB" sz="9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921918632"/>
                  </a:ext>
                </a:extLst>
              </a:tr>
              <a:tr h="228124"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100</a:t>
                      </a:r>
                      <a:endParaRPr lang="en-GB" sz="9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4369</a:t>
                      </a:r>
                      <a:endParaRPr lang="en-GB" sz="90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686167149"/>
                  </a:ext>
                </a:extLst>
              </a:tr>
            </a:tbl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1FDEAA36-1A4A-433E-AFFC-D8001EE133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1005" y="1383077"/>
            <a:ext cx="2540655" cy="1536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4073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C81A0F-5DD7-4784-8BFE-0A06CC04E7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197" y="474842"/>
            <a:ext cx="7886700" cy="4193816"/>
          </a:xfrm>
        </p:spPr>
        <p:txBody>
          <a:bodyPr/>
          <a:lstStyle/>
          <a:p>
            <a:pPr marL="0" indent="0">
              <a:buNone/>
            </a:pPr>
            <a:endParaRPr lang="en-US" sz="1500" dirty="0"/>
          </a:p>
          <a:p>
            <a:pPr marL="0" indent="0">
              <a:buNone/>
            </a:pPr>
            <a:endParaRPr lang="en-US" sz="1500" dirty="0"/>
          </a:p>
          <a:p>
            <a:pPr marL="0" indent="0">
              <a:buNone/>
            </a:pPr>
            <a:endParaRPr lang="en-US" sz="1500" dirty="0"/>
          </a:p>
          <a:p>
            <a:endParaRPr lang="en-US" sz="1500" dirty="0"/>
          </a:p>
          <a:p>
            <a:endParaRPr lang="en-US" sz="1500" dirty="0"/>
          </a:p>
          <a:p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09480CE-2C1A-4945-8F51-269E62E21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46767"/>
            <a:ext cx="7886700" cy="671628"/>
          </a:xfrm>
        </p:spPr>
        <p:txBody>
          <a:bodyPr/>
          <a:lstStyle/>
          <a:p>
            <a:pPr algn="ctr"/>
            <a:r>
              <a:rPr lang="en-US" dirty="0"/>
              <a:t>Results from Hydrological Modelling</a:t>
            </a:r>
            <a:endParaRPr lang="en-GB" dirty="0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E6EB534C-DBE3-4465-B590-3E2718B1E06B}"/>
              </a:ext>
            </a:extLst>
          </p:cNvPr>
          <p:cNvGraphicFramePr>
            <a:graphicFrameLocks/>
          </p:cNvGraphicFramePr>
          <p:nvPr/>
        </p:nvGraphicFramePr>
        <p:xfrm>
          <a:off x="270520" y="474842"/>
          <a:ext cx="8631564" cy="4286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9650E97-86F1-4578-8EC6-3541B91A6619}"/>
              </a:ext>
            </a:extLst>
          </p:cNvPr>
          <p:cNvSpPr txBox="1"/>
          <p:nvPr/>
        </p:nvSpPr>
        <p:spPr>
          <a:xfrm>
            <a:off x="732408" y="4761803"/>
            <a:ext cx="804316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050" dirty="0"/>
              <a:t>Rainfall data depends upon the local coefficients. Hence, the representation of rainfall can be less accurate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27100845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  <a:defRPr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E90CE5-4D18-442C-8D91-E3B2897DF3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8650" y="2884394"/>
            <a:ext cx="5100991" cy="1812636"/>
          </a:xfrm>
        </p:spPr>
        <p:txBody>
          <a:bodyPr anchor="ctr">
            <a:normAutofit fontScale="90000"/>
          </a:bodyPr>
          <a:lstStyle/>
          <a:p>
            <a:pPr algn="r"/>
            <a:r>
              <a:rPr lang="en" sz="4800" dirty="0"/>
              <a:t>DATA PREPARATION USING RAINFALL</a:t>
            </a:r>
            <a:br>
              <a:rPr lang="en" sz="4800" dirty="0"/>
            </a:br>
            <a:r>
              <a:rPr lang="en" sz="4800" dirty="0"/>
              <a:t>GENERATOR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FE547-CBF3-46CF-8553-746B1A432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0944" y="3394010"/>
            <a:ext cx="2444006" cy="1303020"/>
          </a:xfrm>
        </p:spPr>
        <p:txBody>
          <a:bodyPr anchor="ctr">
            <a:normAutofit/>
          </a:bodyPr>
          <a:lstStyle/>
          <a:p>
            <a:pPr algn="l"/>
            <a:endParaRPr lang="en" sz="210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1425" y="465360"/>
            <a:ext cx="1682850" cy="168284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  <a:defRPr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6251" y="1849954"/>
            <a:ext cx="721796" cy="72179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  <a:defRPr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44372" y="1745992"/>
            <a:ext cx="220271" cy="22027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  <a:defRPr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9085" y="0"/>
            <a:ext cx="4274915" cy="3044433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  <a:defRPr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0294" y="3394010"/>
            <a:ext cx="0" cy="130302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80734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D43C8-4C95-4FD2-B2F3-AD999BFDD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171450"/>
            <a:ext cx="7886700" cy="616745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Data Preparation with rainfall generator</a:t>
            </a:r>
            <a:endParaRPr lang="en-GB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8099B29C-F206-43E6-88A3-C3ABE7D9F625}"/>
              </a:ext>
            </a:extLst>
          </p:cNvPr>
          <p:cNvSpPr/>
          <p:nvPr/>
        </p:nvSpPr>
        <p:spPr>
          <a:xfrm>
            <a:off x="864797" y="2424039"/>
            <a:ext cx="613336" cy="1477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2DABBD-E499-432D-8150-76144988A3F7}"/>
              </a:ext>
            </a:extLst>
          </p:cNvPr>
          <p:cNvSpPr txBox="1"/>
          <p:nvPr/>
        </p:nvSpPr>
        <p:spPr>
          <a:xfrm>
            <a:off x="-75393" y="2329374"/>
            <a:ext cx="111192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Unit hyetograph</a:t>
            </a:r>
            <a:endParaRPr lang="en-GB" sz="1050" dirty="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FEDEC3EB-FAC5-42D1-8E8D-AB8502CC3BF5}"/>
              </a:ext>
            </a:extLst>
          </p:cNvPr>
          <p:cNvSpPr/>
          <p:nvPr/>
        </p:nvSpPr>
        <p:spPr>
          <a:xfrm>
            <a:off x="7576135" y="2483529"/>
            <a:ext cx="553592" cy="1398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A6F5C8C-9939-47D4-9AA9-D96827FD0DA8}"/>
              </a:ext>
            </a:extLst>
          </p:cNvPr>
          <p:cNvSpPr txBox="1"/>
          <p:nvPr/>
        </p:nvSpPr>
        <p:spPr>
          <a:xfrm>
            <a:off x="8112651" y="2260123"/>
            <a:ext cx="1031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Used as input rainfall data for HEC-HMS </a:t>
            </a:r>
            <a:endParaRPr lang="en-GB" sz="1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6DE297-3508-46DA-8594-9FFF4B9FA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398" y="997960"/>
            <a:ext cx="5991471" cy="370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5914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E90CE5-4D18-442C-8D91-E3B2897DF3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8650" y="3394010"/>
            <a:ext cx="5100991" cy="1303020"/>
          </a:xfrm>
        </p:spPr>
        <p:txBody>
          <a:bodyPr anchor="ctr">
            <a:normAutofit/>
          </a:bodyPr>
          <a:lstStyle/>
          <a:p>
            <a:pPr algn="r"/>
            <a:r>
              <a:rPr lang="en" sz="4100" dirty="0"/>
              <a:t>HYDROLOGICAL MODELLING</a:t>
            </a:r>
            <a:endParaRPr lang="en-IN" sz="4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FE547-CBF3-46CF-8553-746B1A432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0944" y="3394010"/>
            <a:ext cx="2444006" cy="1303020"/>
          </a:xfrm>
        </p:spPr>
        <p:txBody>
          <a:bodyPr anchor="ctr">
            <a:normAutofit/>
          </a:bodyPr>
          <a:lstStyle/>
          <a:p>
            <a:pPr algn="l"/>
            <a:r>
              <a:rPr lang="en-IN" sz="2800" dirty="0"/>
              <a:t>HEC-HMS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1425" y="465360"/>
            <a:ext cx="1682850" cy="168284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6251" y="1849954"/>
            <a:ext cx="721796" cy="72179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44372" y="1745992"/>
            <a:ext cx="220271" cy="22027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9085" y="0"/>
            <a:ext cx="4274915" cy="3044433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0294" y="3394010"/>
            <a:ext cx="0" cy="130302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3050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C81A0F-5DD7-4784-8BFE-0A06CC04E7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197" y="474842"/>
            <a:ext cx="7886700" cy="4518639"/>
          </a:xfrm>
        </p:spPr>
        <p:txBody>
          <a:bodyPr/>
          <a:lstStyle/>
          <a:p>
            <a:pPr marL="0" indent="0">
              <a:buNone/>
            </a:pPr>
            <a:endParaRPr lang="en-US" sz="1500" dirty="0"/>
          </a:p>
          <a:p>
            <a:pPr marL="0" indent="0">
              <a:buNone/>
            </a:pPr>
            <a:endParaRPr lang="en-US" sz="1500" dirty="0"/>
          </a:p>
          <a:p>
            <a:endParaRPr lang="en-US" sz="1500" dirty="0"/>
          </a:p>
          <a:p>
            <a:endParaRPr lang="en-US" sz="1500" dirty="0"/>
          </a:p>
          <a:p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09480CE-2C1A-4945-8F51-269E62E21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-46767"/>
            <a:ext cx="7886700" cy="671628"/>
          </a:xfrm>
        </p:spPr>
        <p:txBody>
          <a:bodyPr/>
          <a:lstStyle/>
          <a:p>
            <a:pPr algn="ctr"/>
            <a:r>
              <a:rPr lang="en-US" dirty="0"/>
              <a:t>Hydrological Modelling</a:t>
            </a:r>
            <a:endParaRPr lang="en-GB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F7AC72D-60F5-48E4-A4FB-F8B5334D541B}"/>
              </a:ext>
            </a:extLst>
          </p:cNvPr>
          <p:cNvGraphicFramePr>
            <a:graphicFrameLocks noGrp="1"/>
          </p:cNvGraphicFramePr>
          <p:nvPr/>
        </p:nvGraphicFramePr>
        <p:xfrm>
          <a:off x="7484013" y="2236561"/>
          <a:ext cx="1613379" cy="114521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47663">
                  <a:extLst>
                    <a:ext uri="{9D8B030D-6E8A-4147-A177-3AD203B41FA5}">
                      <a16:colId xmlns:a16="http://schemas.microsoft.com/office/drawing/2014/main" val="705637051"/>
                    </a:ext>
                  </a:extLst>
                </a:gridCol>
                <a:gridCol w="865716">
                  <a:extLst>
                    <a:ext uri="{9D8B030D-6E8A-4147-A177-3AD203B41FA5}">
                      <a16:colId xmlns:a16="http://schemas.microsoft.com/office/drawing/2014/main" val="1286592538"/>
                    </a:ext>
                  </a:extLst>
                </a:gridCol>
              </a:tblGrid>
              <a:tr h="467864">
                <a:tc>
                  <a:txBody>
                    <a:bodyPr/>
                    <a:lstStyle/>
                    <a:p>
                      <a:pPr algn="ctr" fontAlgn="b"/>
                      <a:r>
                        <a:rPr lang="en-GB" sz="800" u="none" strike="noStrike" dirty="0">
                          <a:effectLst/>
                        </a:rPr>
                        <a:t>Return Period</a:t>
                      </a:r>
                      <a:endParaRPr lang="en-GB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800" u="none" strike="noStrike" dirty="0">
                          <a:effectLst/>
                        </a:rPr>
                        <a:t>Peak discharge (</a:t>
                      </a:r>
                      <a:r>
                        <a:rPr lang="en-GB" sz="800" u="none" strike="noStrike" dirty="0" err="1">
                          <a:effectLst/>
                        </a:rPr>
                        <a:t>cms</a:t>
                      </a:r>
                      <a:r>
                        <a:rPr lang="en-GB" sz="800" u="none" strike="noStrike" dirty="0">
                          <a:effectLst/>
                        </a:rPr>
                        <a:t>)</a:t>
                      </a:r>
                      <a:endParaRPr lang="en-GB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extLst>
                  <a:ext uri="{0D108BD9-81ED-4DB2-BD59-A6C34878D82A}">
                    <a16:rowId xmlns:a16="http://schemas.microsoft.com/office/drawing/2014/main" val="359086433"/>
                  </a:ext>
                </a:extLst>
              </a:tr>
              <a:tr h="167593">
                <a:tc>
                  <a:txBody>
                    <a:bodyPr/>
                    <a:lstStyle/>
                    <a:p>
                      <a:pPr algn="ctr" fontAlgn="b"/>
                      <a:r>
                        <a:rPr lang="en-GB" sz="800" u="none" strike="noStrike">
                          <a:effectLst/>
                        </a:rPr>
                        <a:t>10 Years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800" u="none" strike="noStrike">
                          <a:effectLst/>
                        </a:rPr>
                        <a:t>1720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extLst>
                  <a:ext uri="{0D108BD9-81ED-4DB2-BD59-A6C34878D82A}">
                    <a16:rowId xmlns:a16="http://schemas.microsoft.com/office/drawing/2014/main" val="1007494979"/>
                  </a:ext>
                </a:extLst>
              </a:tr>
              <a:tr h="167593">
                <a:tc>
                  <a:txBody>
                    <a:bodyPr/>
                    <a:lstStyle/>
                    <a:p>
                      <a:pPr algn="ctr" fontAlgn="b"/>
                      <a:r>
                        <a:rPr lang="en-GB" sz="800" u="none" strike="noStrike">
                          <a:effectLst/>
                        </a:rPr>
                        <a:t>20 Years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800" u="none" strike="noStrike">
                          <a:effectLst/>
                        </a:rPr>
                        <a:t>2096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extLst>
                  <a:ext uri="{0D108BD9-81ED-4DB2-BD59-A6C34878D82A}">
                    <a16:rowId xmlns:a16="http://schemas.microsoft.com/office/drawing/2014/main" val="2219579637"/>
                  </a:ext>
                </a:extLst>
              </a:tr>
              <a:tr h="167593">
                <a:tc>
                  <a:txBody>
                    <a:bodyPr/>
                    <a:lstStyle/>
                    <a:p>
                      <a:pPr algn="ctr" fontAlgn="b"/>
                      <a:r>
                        <a:rPr lang="en-GB" sz="800" u="none" strike="noStrike">
                          <a:effectLst/>
                        </a:rPr>
                        <a:t>50 Years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800" u="none" strike="noStrike">
                          <a:effectLst/>
                        </a:rPr>
                        <a:t>2640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extLst>
                  <a:ext uri="{0D108BD9-81ED-4DB2-BD59-A6C34878D82A}">
                    <a16:rowId xmlns:a16="http://schemas.microsoft.com/office/drawing/2014/main" val="3826948003"/>
                  </a:ext>
                </a:extLst>
              </a:tr>
              <a:tr h="174576">
                <a:tc>
                  <a:txBody>
                    <a:bodyPr/>
                    <a:lstStyle/>
                    <a:p>
                      <a:pPr algn="ctr" fontAlgn="b"/>
                      <a:r>
                        <a:rPr lang="en-GB" sz="800" u="none" strike="noStrike">
                          <a:effectLst/>
                        </a:rPr>
                        <a:t>100 Years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800" u="none" strike="noStrike" dirty="0">
                          <a:effectLst/>
                        </a:rPr>
                        <a:t>3114</a:t>
                      </a:r>
                      <a:endParaRPr lang="en-GB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extLst>
                  <a:ext uri="{0D108BD9-81ED-4DB2-BD59-A6C34878D82A}">
                    <a16:rowId xmlns:a16="http://schemas.microsoft.com/office/drawing/2014/main" val="2408832028"/>
                  </a:ext>
                </a:extLst>
              </a:tr>
            </a:tbl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3B50E2F9-5716-498A-8B8E-BF89184F4370}"/>
              </a:ext>
            </a:extLst>
          </p:cNvPr>
          <p:cNvGraphicFramePr>
            <a:graphicFrameLocks/>
          </p:cNvGraphicFramePr>
          <p:nvPr/>
        </p:nvGraphicFramePr>
        <p:xfrm>
          <a:off x="46608" y="532660"/>
          <a:ext cx="7517168" cy="39017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0D609A9-007C-4ED9-BFF7-E8223EB794AA}"/>
              </a:ext>
            </a:extLst>
          </p:cNvPr>
          <p:cNvSpPr txBox="1"/>
          <p:nvPr/>
        </p:nvSpPr>
        <p:spPr>
          <a:xfrm>
            <a:off x="472182" y="4610840"/>
            <a:ext cx="804316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050" dirty="0"/>
              <a:t>Rainfall data are more representative of historical patterns, hence the hydrographs are more accurate</a:t>
            </a:r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2778415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E90CE5-4D18-442C-8D91-E3B2897DF3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8650" y="3394010"/>
            <a:ext cx="5100991" cy="1303020"/>
          </a:xfrm>
        </p:spPr>
        <p:txBody>
          <a:bodyPr anchor="ctr">
            <a:normAutofit fontScale="90000"/>
          </a:bodyPr>
          <a:lstStyle/>
          <a:p>
            <a:pPr algn="r"/>
            <a:r>
              <a:rPr lang="en-IN" dirty="0"/>
              <a:t>Flood Frequency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FE547-CBF3-46CF-8553-746B1A432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0944" y="3394010"/>
            <a:ext cx="2444006" cy="1303020"/>
          </a:xfrm>
        </p:spPr>
        <p:txBody>
          <a:bodyPr anchor="ctr">
            <a:normAutofit/>
          </a:bodyPr>
          <a:lstStyle/>
          <a:p>
            <a:pPr algn="l"/>
            <a:endParaRPr lang="en-IN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1425" y="465360"/>
            <a:ext cx="1682850" cy="168284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6251" y="1849954"/>
            <a:ext cx="721796" cy="72179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44372" y="1745992"/>
            <a:ext cx="220271" cy="22027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9085" y="0"/>
            <a:ext cx="4274915" cy="3044433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0294" y="3394010"/>
            <a:ext cx="0" cy="130302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78385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A76F51-68A4-40F3-903E-B15E18B96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Methods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779263-F65F-44D3-A6D2-B3F97EB3EB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solidFill>
            <a:schemeClr val="tx2">
              <a:lumMod val="20000"/>
              <a:lumOff val="80000"/>
            </a:schemeClr>
          </a:solidFill>
        </p:spPr>
        <p:txBody>
          <a:bodyPr/>
          <a:lstStyle/>
          <a:p>
            <a:pPr algn="ctr"/>
            <a:r>
              <a:rPr lang="en-US" dirty="0"/>
              <a:t>Gumbel distribution</a:t>
            </a:r>
            <a:endParaRPr lang="en-I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5040A0BF-508C-490D-A712-052C14B37456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46511" y="1948016"/>
                <a:ext cx="3868340" cy="2763441"/>
              </a:xfrm>
              <a:ln>
                <a:solidFill>
                  <a:schemeClr val="accent1"/>
                </a:solidFill>
              </a:ln>
            </p:spPr>
            <p:txBody>
              <a:bodyPr>
                <a:normAutofit fontScale="77500" lnSpcReduction="20000"/>
              </a:bodyPr>
              <a:lstStyle/>
              <a:p>
                <a:pPr>
                  <a:lnSpc>
                    <a:spcPct val="107000"/>
                  </a:lnSpc>
                  <a:spcAft>
                    <a:spcPts val="600"/>
                  </a:spcAft>
                </a:pPr>
                <a:r>
                  <a:rPr lang="en-IN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X</a:t>
                </a:r>
                <a:r>
                  <a:rPr lang="en-IN" baseline="-250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T</a:t>
                </a:r>
                <a:r>
                  <a:rPr lang="el-GR" dirty="0"/>
                  <a:t> = µ + </a:t>
                </a:r>
                <a:r>
                  <a:rPr lang="en-IN" dirty="0"/>
                  <a:t>K</a:t>
                </a:r>
                <a:r>
                  <a:rPr lang="el-GR" dirty="0"/>
                  <a:t> ∗ σ</a:t>
                </a:r>
                <a:endParaRPr lang="en-IN" dirty="0"/>
              </a:p>
              <a:p>
                <a:pPr>
                  <a:lnSpc>
                    <a:spcPct val="107000"/>
                  </a:lnSpc>
                  <a:spcAft>
                    <a:spcPts val="600"/>
                  </a:spcAft>
                </a:pPr>
                <a:r>
                  <a:rPr lang="en-IN" dirty="0"/>
                  <a:t>K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IN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u</m:t>
                        </m:r>
                        <m:r>
                          <a:rPr lang="en-GB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a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GB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b</m:t>
                        </m:r>
                      </m:den>
                    </m:f>
                  </m:oMath>
                </a14:m>
                <a:endParaRPr lang="en-IN" dirty="0"/>
              </a:p>
              <a:p>
                <a:pPr>
                  <a:lnSpc>
                    <a:spcPct val="107000"/>
                  </a:lnSpc>
                  <a:spcAft>
                    <a:spcPts val="600"/>
                  </a:spcAft>
                </a:pPr>
                <a:r>
                  <a:rPr lang="en-IN" dirty="0"/>
                  <a:t>u =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m:rPr>
                        <m:sty m:val="p"/>
                      </m:rPr>
                      <a:rPr lang="en-GB"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In</m:t>
                    </m:r>
                    <m:r>
                      <a:rPr lang="en-GB">
                        <a:latin typeface="Cambria Math" panose="02040503050406030204" pitchFamily="18" charset="0"/>
                        <a:ea typeface="CambriaMath"/>
                        <a:cs typeface="Times New Roman" panose="02020603050405020304" pitchFamily="18" charset="0"/>
                      </a:rPr>
                      <m:t>(</m:t>
                    </m:r>
                    <m:r>
                      <a:rPr lang="en-GB" i="1">
                        <a:latin typeface="Cambria Math" panose="02040503050406030204" pitchFamily="18" charset="0"/>
                        <a:ea typeface="CambriaMath"/>
                        <a:cs typeface="Times New Roman" panose="02020603050405020304" pitchFamily="18" charset="0"/>
                      </a:rPr>
                      <m:t>−</m:t>
                    </m:r>
                    <m:r>
                      <m:rPr>
                        <m:sty m:val="p"/>
                      </m:rPr>
                      <a:rPr lang="en-GB">
                        <a:latin typeface="Cambria Math" panose="02040503050406030204" pitchFamily="18" charset="0"/>
                        <a:ea typeface="CambriaMath"/>
                        <a:cs typeface="Times New Roman" panose="02020603050405020304" pitchFamily="18" charset="0"/>
                      </a:rPr>
                      <m:t>ln</m:t>
                    </m:r>
                    <m:r>
                      <a:rPr lang="en-GB">
                        <a:latin typeface="Cambria Math" panose="02040503050406030204" pitchFamily="18" charset="0"/>
                        <a:ea typeface="CambriaMath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GB">
                        <a:latin typeface="Cambria Math" panose="02040503050406030204" pitchFamily="18" charset="0"/>
                        <a:ea typeface="CambriaMath"/>
                        <a:cs typeface="Times New Roman" panose="02020603050405020304" pitchFamily="18" charset="0"/>
                      </a:rPr>
                      <m:t>F</m:t>
                    </m:r>
                    <m:r>
                      <a:rPr lang="en-GB">
                        <a:latin typeface="Cambria Math" panose="02040503050406030204" pitchFamily="18" charset="0"/>
                        <a:ea typeface="CambriaMath"/>
                        <a:cs typeface="Times New Roman" panose="02020603050405020304" pitchFamily="18" charset="0"/>
                      </a:rPr>
                      <m:t> (</m:t>
                    </m:r>
                    <m:r>
                      <m:rPr>
                        <m:sty m:val="p"/>
                      </m:rPr>
                      <a:rPr lang="en-GB">
                        <a:latin typeface="Cambria Math" panose="02040503050406030204" pitchFamily="18" charset="0"/>
                        <a:ea typeface="CambriaMath"/>
                        <a:cs typeface="Times New Roman" panose="02020603050405020304" pitchFamily="18" charset="0"/>
                      </a:rPr>
                      <m:t>x</m:t>
                    </m:r>
                    <m:r>
                      <a:rPr lang="en-GB">
                        <a:latin typeface="Cambria Math" panose="02040503050406030204" pitchFamily="18" charset="0"/>
                        <a:ea typeface="CambriaMath"/>
                        <a:cs typeface="Times New Roman" panose="02020603050405020304" pitchFamily="18" charset="0"/>
                      </a:rPr>
                      <m:t>) )</m:t>
                    </m:r>
                    <m:r>
                      <a:rPr lang="en-GB" i="1">
                        <a:latin typeface="Cambria Math" panose="02040503050406030204" pitchFamily="18" charset="0"/>
                        <a:ea typeface="CambriaMath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GB" dirty="0"/>
                  <a:t>	</a:t>
                </a:r>
              </a:p>
              <a:p>
                <a:pPr marL="0" indent="0">
                  <a:buNone/>
                </a:pPr>
                <a:r>
                  <a:rPr lang="en-GB" dirty="0"/>
                  <a:t>	</a:t>
                </a:r>
                <a:r>
                  <a:rPr lang="en-IN" b="1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X</a:t>
                </a:r>
                <a:r>
                  <a:rPr lang="en-IN" b="1" baseline="-250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T</a:t>
                </a:r>
                <a:r>
                  <a:rPr lang="en-IN" baseline="-25000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  </a:t>
                </a:r>
                <a:r>
                  <a:rPr lang="en-IN" dirty="0"/>
                  <a:t>= Gumbel’s distribution</a:t>
                </a:r>
                <a:br>
                  <a:rPr lang="en-IN" dirty="0"/>
                </a:br>
                <a:r>
                  <a:rPr lang="en-IN" dirty="0"/>
                  <a:t>	</a:t>
                </a:r>
                <a:r>
                  <a:rPr lang="en-GB" b="1" dirty="0"/>
                  <a:t>K</a:t>
                </a:r>
                <a:r>
                  <a:rPr lang="en-GB" dirty="0"/>
                  <a:t> = frequency factor</a:t>
                </a:r>
                <a:br>
                  <a:rPr lang="en-GB" dirty="0"/>
                </a:br>
                <a:r>
                  <a:rPr lang="en-GB" dirty="0"/>
                  <a:t>	</a:t>
                </a:r>
                <a:r>
                  <a:rPr lang="en-GB" b="1" dirty="0">
                    <a:ea typeface="Calibri" panose="020F0502020204030204" pitchFamily="34" charset="0"/>
                  </a:rPr>
                  <a:t>μ</a:t>
                </a:r>
                <a:r>
                  <a:rPr lang="en-GB" dirty="0">
                    <a:ea typeface="Calibri" panose="020F0502020204030204" pitchFamily="34" charset="0"/>
                  </a:rPr>
                  <a:t> </a:t>
                </a:r>
                <a:r>
                  <a:rPr lang="en-GB" dirty="0"/>
                  <a:t>=</a:t>
                </a:r>
                <a:r>
                  <a:rPr lang="en-GB" dirty="0">
                    <a:ea typeface="Calibri" panose="020F0502020204030204" pitchFamily="34" charset="0"/>
                  </a:rPr>
                  <a:t> </a:t>
                </a:r>
                <a:r>
                  <a:rPr lang="en-GB" dirty="0"/>
                  <a:t>mean</a:t>
                </a:r>
                <a:br>
                  <a:rPr lang="en-GB" dirty="0">
                    <a:ea typeface="Calibri" panose="020F0502020204030204" pitchFamily="34" charset="0"/>
                  </a:rPr>
                </a:br>
                <a:r>
                  <a:rPr lang="en-GB" dirty="0">
                    <a:ea typeface="Calibri" panose="020F0502020204030204" pitchFamily="34" charset="0"/>
                  </a:rPr>
                  <a:t>	</a:t>
                </a:r>
                <a:r>
                  <a:rPr lang="en-GB" b="1" dirty="0"/>
                  <a:t>σ</a:t>
                </a:r>
                <a:r>
                  <a:rPr lang="en-GB" dirty="0"/>
                  <a:t>  = Standard </a:t>
                </a:r>
                <a:r>
                  <a:rPr lang="en-GB" dirty="0">
                    <a:ea typeface="Calibri" panose="020F0502020204030204" pitchFamily="34" charset="0"/>
                  </a:rPr>
                  <a:t>deviation</a:t>
                </a:r>
                <a:br>
                  <a:rPr lang="en-GB" dirty="0">
                    <a:ea typeface="Calibri" panose="020F0502020204030204" pitchFamily="34" charset="0"/>
                  </a:rPr>
                </a:br>
                <a:r>
                  <a:rPr lang="en-GB" dirty="0">
                    <a:ea typeface="Calibri" panose="020F0502020204030204" pitchFamily="34" charset="0"/>
                  </a:rPr>
                  <a:t>	</a:t>
                </a:r>
                <a:r>
                  <a:rPr lang="en-GB" b="1" dirty="0"/>
                  <a:t>a</a:t>
                </a:r>
                <a:r>
                  <a:rPr lang="en-GB" dirty="0"/>
                  <a:t> =  </a:t>
                </a:r>
                <a:r>
                  <a:rPr lang="en-GB" dirty="0">
                    <a:ea typeface="Calibri" panose="020F0502020204030204" pitchFamily="34" charset="0"/>
                  </a:rPr>
                  <a:t>μ</a:t>
                </a:r>
                <a:r>
                  <a:rPr lang="en-GB" dirty="0"/>
                  <a:t> – b * </a:t>
                </a:r>
                <a:r>
                  <a:rPr lang="en-GB" dirty="0" err="1"/>
                  <a:t>euler</a:t>
                </a:r>
                <a:r>
                  <a:rPr lang="en-GB" dirty="0"/>
                  <a:t> constant</a:t>
                </a:r>
                <a:br>
                  <a:rPr lang="en-GB" dirty="0"/>
                </a:br>
                <a:r>
                  <a:rPr lang="en-GB" dirty="0"/>
                  <a:t>	</a:t>
                </a:r>
                <a:r>
                  <a:rPr lang="en-GB" b="1" dirty="0"/>
                  <a:t>b</a:t>
                </a:r>
                <a:r>
                  <a:rPr lang="en-GB" dirty="0"/>
                  <a:t> = σ *sqrt(6)/ π</a:t>
                </a:r>
                <a:br>
                  <a:rPr lang="en-GB" dirty="0"/>
                </a:br>
                <a:r>
                  <a:rPr lang="en-GB" dirty="0"/>
                  <a:t>	</a:t>
                </a:r>
                <a:endParaRPr lang="en-IN" dirty="0"/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5040A0BF-508C-490D-A712-052C14B3745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46511" y="1948016"/>
                <a:ext cx="3868340" cy="2763441"/>
              </a:xfrm>
              <a:blipFill>
                <a:blip r:embed="rId2"/>
                <a:stretch>
                  <a:fillRect l="-471" t="-1978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6DED821-DD5B-4130-9DBB-5EB1E46273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solidFill>
            <a:schemeClr val="tx2">
              <a:lumMod val="20000"/>
              <a:lumOff val="80000"/>
            </a:schemeClr>
          </a:solidFill>
        </p:spPr>
        <p:txBody>
          <a:bodyPr vert="horz" lIns="68580" tIns="34290" rIns="68580" bIns="34290" rtlCol="0" anchor="b">
            <a:normAutofit/>
          </a:bodyPr>
          <a:lstStyle/>
          <a:p>
            <a:pPr algn="ctr"/>
            <a:r>
              <a:rPr lang="en-IN" dirty="0"/>
              <a:t>Normal Distribution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041F21BB-4DFD-4E6A-A5CC-99602ACF7C58}"/>
                  </a:ext>
                </a:extLst>
              </p:cNvPr>
              <p:cNvSpPr>
                <a:spLocks noGrp="1"/>
              </p:cNvSpPr>
              <p:nvPr>
                <p:ph sz="quarter" idx="4"/>
              </p:nvPr>
            </p:nvSpPr>
            <p:spPr>
              <a:xfrm>
                <a:off x="4629150" y="1948016"/>
                <a:ext cx="3887391" cy="2763441"/>
              </a:xfrm>
              <a:ln>
                <a:solidFill>
                  <a:schemeClr val="accent1"/>
                </a:solidFill>
              </a:ln>
            </p:spPr>
            <p:txBody>
              <a:bodyPr>
                <a:normAutofit fontScale="77500" lnSpcReduction="20000"/>
              </a:bodyPr>
              <a:lstStyle/>
              <a:p>
                <a:pPr>
                  <a:lnSpc>
                    <a:spcPct val="107000"/>
                  </a:lnSpc>
                  <a:spcAft>
                    <a:spcPts val="600"/>
                  </a:spcAft>
                </a:pPr>
                <a:r>
                  <a:rPr lang="en-IN" dirty="0">
                    <a:ea typeface="Calibri" panose="020F0502020204030204" pitchFamily="34" charset="0"/>
                    <a:cs typeface="Times New Roman" panose="02020603050405020304" pitchFamily="18" charset="0"/>
                  </a:rPr>
                  <a:t>u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IN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IN" dirty="0"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IN" baseline="-25000" dirty="0"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i</m:t>
                        </m:r>
                        <m:r>
                          <a:rPr lang="en-GB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m:rPr>
                            <m:nor/>
                          </m:rPr>
                          <a:rPr lang="el-GR" dirty="0"/>
                          <m:t>µ</m:t>
                        </m:r>
                      </m:num>
                      <m:den>
                        <m:r>
                          <m:rPr>
                            <m:nor/>
                          </m:rPr>
                          <a:rPr lang="en-GB" dirty="0">
                            <a:ea typeface="Calibri" panose="020F0502020204030204" pitchFamily="34" charset="0"/>
                          </a:rPr>
                          <m:t>σ</m:t>
                        </m:r>
                      </m:den>
                    </m:f>
                  </m:oMath>
                </a14:m>
                <a:endParaRPr lang="en-GB" dirty="0"/>
              </a:p>
              <a:p>
                <a:r>
                  <a:rPr lang="en-GB" dirty="0"/>
                  <a:t>The return period (T) of an event is defined as the inverse of the occurrence rate. </a:t>
                </a:r>
                <a:endParaRPr lang="en-IN" dirty="0"/>
              </a:p>
              <a:p>
                <a:pPr marL="0" indent="0">
                  <a:buNone/>
                </a:pPr>
                <a:br>
                  <a:rPr lang="en-IN" dirty="0"/>
                </a:b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>
                          <a:latin typeface="Cambria Math" panose="02040503050406030204" pitchFamily="18" charset="0"/>
                        </a:rPr>
                        <m:t>T</m:t>
                      </m:r>
                      <m:r>
                        <a:rPr lang="en-GB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IN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𝐹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IN" dirty="0"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IN" baseline="-25000" dirty="0"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i</m:t>
                          </m:r>
                          <m:r>
                            <a:rPr lang="en-GB" i="1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IN" dirty="0"/>
              </a:p>
              <a:p>
                <a:pPr marL="0" indent="0">
                  <a:buNone/>
                </a:pPr>
                <a:r>
                  <a:rPr lang="en-IN" dirty="0"/>
                  <a:t>	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b="0" i="0" dirty="0" smtClean="0"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IN" b="1" dirty="0"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X</m:t>
                    </m:r>
                    <m:r>
                      <m:rPr>
                        <m:nor/>
                      </m:rPr>
                      <a:rPr lang="en-IN" b="1" baseline="-25000" dirty="0"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i</m:t>
                    </m:r>
                  </m:oMath>
                </a14:m>
                <a:r>
                  <a:rPr lang="en-IN" dirty="0"/>
                  <a:t> = discharge values of sample size</a:t>
                </a:r>
              </a:p>
              <a:p>
                <a:pPr marL="0" indent="0">
                  <a:buNone/>
                </a:pPr>
                <a:r>
                  <a:rPr lang="en-GB" dirty="0"/>
                  <a:t> </a:t>
                </a:r>
                <a:r>
                  <a:rPr lang="en-GB" b="1" dirty="0"/>
                  <a:t>T</a:t>
                </a:r>
                <a:r>
                  <a:rPr lang="en-GB" dirty="0"/>
                  <a:t> = return period</a:t>
                </a:r>
                <a:endParaRPr lang="en-IN" dirty="0"/>
              </a:p>
            </p:txBody>
          </p:sp>
        </mc:Choice>
        <mc:Fallback xmlns="">
          <p:sp>
            <p:nvSpPr>
              <p:cNvPr id="8" name="Content Placeholder 7">
                <a:extLst>
                  <a:ext uri="{FF2B5EF4-FFF2-40B4-BE49-F238E27FC236}">
                    <a16:creationId xmlns:a16="http://schemas.microsoft.com/office/drawing/2014/main" id="{041F21BB-4DFD-4E6A-A5CC-99602ACF7C5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4"/>
              </p:nvPr>
            </p:nvSpPr>
            <p:spPr>
              <a:xfrm>
                <a:off x="4629150" y="1948016"/>
                <a:ext cx="3887391" cy="2763441"/>
              </a:xfrm>
              <a:blipFill>
                <a:blip r:embed="rId3"/>
                <a:stretch>
                  <a:fillRect l="-469"/>
                </a:stretch>
              </a:blipFill>
              <a:ln>
                <a:solidFill>
                  <a:schemeClr val="accent1"/>
                </a:solidFill>
              </a:ln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FE00B34-C439-4C64-8E2B-7340F4975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2568-1954-45A1-9AE3-CAAFBED5F872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49628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55CD764-972B-4CA5-A885-53E55C63E1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4165AB3-7006-4430-BCE3-25476BE133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175532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FD86C0-7408-464D-8429-C911F3E39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770" y="254338"/>
            <a:ext cx="8252460" cy="1214918"/>
          </a:xfr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Procedure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57F67D8-2BFF-4661-AFAF-E2CE8B7DCE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126" y="363474"/>
            <a:ext cx="181580" cy="1005645"/>
            <a:chOff x="56167" y="484632"/>
            <a:chExt cx="242107" cy="1340860"/>
          </a:xfrm>
        </p:grpSpPr>
        <p:sp>
          <p:nvSpPr>
            <p:cNvPr id="14" name="Rectangle 2">
              <a:extLst>
                <a:ext uri="{FF2B5EF4-FFF2-40B4-BE49-F238E27FC236}">
                  <a16:creationId xmlns:a16="http://schemas.microsoft.com/office/drawing/2014/main" id="{4E1D4D71-728F-4B12-9CBF-3E5ABDA9BB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05439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5" name="Rectangle 59">
              <a:extLst>
                <a:ext uri="{FF2B5EF4-FFF2-40B4-BE49-F238E27FC236}">
                  <a16:creationId xmlns:a16="http://schemas.microsoft.com/office/drawing/2014/main" id="{3513D1C2-B9D1-43DC-8B39-AA4FF5AADB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05439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6" name="Rectangle 2">
              <a:extLst>
                <a:ext uri="{FF2B5EF4-FFF2-40B4-BE49-F238E27FC236}">
                  <a16:creationId xmlns:a16="http://schemas.microsoft.com/office/drawing/2014/main" id="{26CB8B66-F1A8-4DE9-AA67-8A7469BD7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91227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7" name="Rectangle 59">
              <a:extLst>
                <a:ext uri="{FF2B5EF4-FFF2-40B4-BE49-F238E27FC236}">
                  <a16:creationId xmlns:a16="http://schemas.microsoft.com/office/drawing/2014/main" id="{1F72E235-B6DE-4EE7-B11D-3FBEF9DC4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91227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8" name="Rectangle 2">
              <a:extLst>
                <a:ext uri="{FF2B5EF4-FFF2-40B4-BE49-F238E27FC236}">
                  <a16:creationId xmlns:a16="http://schemas.microsoft.com/office/drawing/2014/main" id="{BA8C164F-E124-4ECF-9FD9-35C1F8E271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77016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9" name="Rectangle 59">
              <a:extLst>
                <a:ext uri="{FF2B5EF4-FFF2-40B4-BE49-F238E27FC236}">
                  <a16:creationId xmlns:a16="http://schemas.microsoft.com/office/drawing/2014/main" id="{0151D52D-979C-4B9F-A037-D9DC745367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77016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0" name="Rectangle 2">
              <a:extLst>
                <a:ext uri="{FF2B5EF4-FFF2-40B4-BE49-F238E27FC236}">
                  <a16:creationId xmlns:a16="http://schemas.microsoft.com/office/drawing/2014/main" id="{EE8F116C-C879-4D3A-8F6D-A25B7125E2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62804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1" name="Rectangle 59">
              <a:extLst>
                <a:ext uri="{FF2B5EF4-FFF2-40B4-BE49-F238E27FC236}">
                  <a16:creationId xmlns:a16="http://schemas.microsoft.com/office/drawing/2014/main" id="{6709DF44-7C20-4444-8862-A9203CBE64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62804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2" name="Rectangle 2">
              <a:extLst>
                <a:ext uri="{FF2B5EF4-FFF2-40B4-BE49-F238E27FC236}">
                  <a16:creationId xmlns:a16="http://schemas.microsoft.com/office/drawing/2014/main" id="{4D6A9505-9408-4DC6-BD50-75A8C69490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48593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3" name="Rectangle 59">
              <a:extLst>
                <a:ext uri="{FF2B5EF4-FFF2-40B4-BE49-F238E27FC236}">
                  <a16:creationId xmlns:a16="http://schemas.microsoft.com/office/drawing/2014/main" id="{419FC7F2-FF7B-464A-8956-817BAD265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48593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4" name="Rectangle 2">
              <a:extLst>
                <a:ext uri="{FF2B5EF4-FFF2-40B4-BE49-F238E27FC236}">
                  <a16:creationId xmlns:a16="http://schemas.microsoft.com/office/drawing/2014/main" id="{C0E235C3-2297-4887-8CF9-78B61DA7D8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76496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5" name="Rectangle 59">
              <a:extLst>
                <a:ext uri="{FF2B5EF4-FFF2-40B4-BE49-F238E27FC236}">
                  <a16:creationId xmlns:a16="http://schemas.microsoft.com/office/drawing/2014/main" id="{741D2A4A-2FC3-46D1-94A7-C4BA4823B1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764961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6" name="Rectangle 2">
              <a:extLst>
                <a:ext uri="{FF2B5EF4-FFF2-40B4-BE49-F238E27FC236}">
                  <a16:creationId xmlns:a16="http://schemas.microsoft.com/office/drawing/2014/main" id="{2E7DFA72-3CFE-4FB2-A769-C3D65C30CC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62284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7" name="Rectangle 59">
              <a:extLst>
                <a:ext uri="{FF2B5EF4-FFF2-40B4-BE49-F238E27FC236}">
                  <a16:creationId xmlns:a16="http://schemas.microsoft.com/office/drawing/2014/main" id="{FFB273F7-B602-4697-92DA-B9C0B70E3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622847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8" name="Rectangle 2">
              <a:extLst>
                <a:ext uri="{FF2B5EF4-FFF2-40B4-BE49-F238E27FC236}">
                  <a16:creationId xmlns:a16="http://schemas.microsoft.com/office/drawing/2014/main" id="{C76D34E0-BC86-46D8-920E-594A3C4B6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48073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9" name="Rectangle 59">
              <a:extLst>
                <a:ext uri="{FF2B5EF4-FFF2-40B4-BE49-F238E27FC236}">
                  <a16:creationId xmlns:a16="http://schemas.microsoft.com/office/drawing/2014/main" id="{F17BC71C-4B64-4990-90FF-78123B720C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480733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0" name="Rectangle 2">
              <a:extLst>
                <a:ext uri="{FF2B5EF4-FFF2-40B4-BE49-F238E27FC236}">
                  <a16:creationId xmlns:a16="http://schemas.microsoft.com/office/drawing/2014/main" id="{C807F90E-DB0C-4841-BFE0-9413759C26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33861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1" name="Rectangle 59">
              <a:extLst>
                <a:ext uri="{FF2B5EF4-FFF2-40B4-BE49-F238E27FC236}">
                  <a16:creationId xmlns:a16="http://schemas.microsoft.com/office/drawing/2014/main" id="{F7E71EE5-0746-4E81-B154-BAC5FF8671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338619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2" name="Rectangle 2">
              <a:extLst>
                <a:ext uri="{FF2B5EF4-FFF2-40B4-BE49-F238E27FC236}">
                  <a16:creationId xmlns:a16="http://schemas.microsoft.com/office/drawing/2014/main" id="{7FDDC085-25CA-4499-AAD9-DEA2035223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237744" y="119650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3" name="Rectangle 59">
              <a:extLst>
                <a:ext uri="{FF2B5EF4-FFF2-40B4-BE49-F238E27FC236}">
                  <a16:creationId xmlns:a16="http://schemas.microsoft.com/office/drawing/2014/main" id="{1303C688-1ED7-46BE-B0EC-4638C54941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54864" y="1196505"/>
              <a:ext cx="61834" cy="5922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>
                <a:buClrTx/>
              </a:pPr>
              <a:endParaRPr lang="en-US" sz="1350" kern="120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B50431BC-5E25-4464-8489-1364AD6F9C8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48056" y="2041072"/>
                <a:ext cx="8250175" cy="2620736"/>
              </a:xfrm>
              <a:prstGeom prst="rect">
                <a:avLst/>
              </a:prstGeom>
            </p:spPr>
            <p:txBody>
              <a:bodyPr vert="horz" lIns="68580" tIns="34290" rIns="68580" bIns="34290" rtlCol="0" anchor="ctr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171450" indent="-171450" defTabSz="685800">
                  <a:spcBef>
                    <a:spcPts val="750"/>
                  </a:spcBef>
                  <a:buClrTx/>
                </a:pPr>
                <a:r>
                  <a:rPr lang="en-US" sz="1800" dirty="0">
                    <a:solidFill>
                      <a:prstClr val="black"/>
                    </a:solidFill>
                    <a:latin typeface="Calibri" panose="020F0502020204030204"/>
                  </a:rPr>
                  <a:t>Monthly peak flood data was assembled from 1975-2018 and 1994.</a:t>
                </a:r>
              </a:p>
              <a:p>
                <a:pPr marL="171450" indent="-171450" defTabSz="685800">
                  <a:spcBef>
                    <a:spcPts val="750"/>
                  </a:spcBef>
                  <a:buClrTx/>
                </a:pPr>
                <a:r>
                  <a:rPr lang="en-US" sz="1800" dirty="0">
                    <a:solidFill>
                      <a:prstClr val="black"/>
                    </a:solidFill>
                    <a:latin typeface="Calibri" panose="020F0502020204030204"/>
                  </a:rPr>
                  <a:t>We sort the discharge data in increasing order.</a:t>
                </a:r>
              </a:p>
              <a:p>
                <a:pPr marL="171450" indent="-171450" defTabSz="685800">
                  <a:spcBef>
                    <a:spcPts val="750"/>
                  </a:spcBef>
                  <a:buClrTx/>
                </a:pPr>
                <a:r>
                  <a:rPr lang="en-US" sz="1800" dirty="0">
                    <a:solidFill>
                      <a:prstClr val="black"/>
                    </a:solidFill>
                    <a:latin typeface="Calibri" panose="020F0502020204030204"/>
                  </a:rPr>
                  <a:t>We assign ranks to each value.</a:t>
                </a:r>
              </a:p>
              <a:p>
                <a:pPr marL="171450" indent="-171450" defTabSz="685800">
                  <a:spcBef>
                    <a:spcPts val="750"/>
                  </a:spcBef>
                  <a:buClrTx/>
                </a:pPr>
                <a:r>
                  <a:rPr lang="en-US" sz="1800" dirty="0">
                    <a:solidFill>
                      <a:prstClr val="black"/>
                    </a:solidFill>
                    <a:latin typeface="Calibri" panose="020F0502020204030204"/>
                  </a:rPr>
                  <a:t>Calculate the probability of non-exceedance with Hasan’s formula: </a:t>
                </a:r>
              </a:p>
              <a:p>
                <a:pPr marL="0" indent="0" defTabSz="685800">
                  <a:spcBef>
                    <a:spcPts val="750"/>
                  </a:spcBef>
                  <a:buClrTx/>
                  <a:buNone/>
                </a:pPr>
                <a:r>
                  <a:rPr lang="en-GB" sz="1800" b="1" dirty="0">
                    <a:solidFill>
                      <a:prstClr val="black"/>
                    </a:solidFill>
                    <a:latin typeface="Calibri" panose="020F0502020204030204"/>
                    <a:ea typeface="CambriaMath"/>
                    <a:cs typeface="Cambria Math" panose="02040503050406030204" pitchFamily="18" charset="0"/>
                  </a:rPr>
                  <a:t>	𝐹</a:t>
                </a:r>
                <a:r>
                  <a:rPr lang="en-GB" sz="1800" b="1" dirty="0">
                    <a:solidFill>
                      <a:prstClr val="black"/>
                    </a:solidFill>
                    <a:latin typeface="Calibri" panose="020F0502020204030204"/>
                    <a:ea typeface="CambriaMath"/>
                    <a:cs typeface="Times New Roman" panose="02020603050405020304" pitchFamily="18" charset="0"/>
                  </a:rPr>
                  <a:t> (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IN" sz="1800" b="1" i="1" dirty="0">
                        <a:solidFill>
                          <a:prstClr val="black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X</m:t>
                    </m:r>
                    <m:r>
                      <m:rPr>
                        <m:nor/>
                      </m:rPr>
                      <a:rPr lang="en-IN" sz="1800" b="1" i="1" baseline="-25000" dirty="0">
                        <a:solidFill>
                          <a:prstClr val="black"/>
                        </a:solidFill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i</m:t>
                    </m:r>
                  </m:oMath>
                </a14:m>
                <a:r>
                  <a:rPr lang="en-GB" sz="1800" b="1" dirty="0">
                    <a:solidFill>
                      <a:prstClr val="black"/>
                    </a:solidFill>
                    <a:latin typeface="Calibri" panose="020F0502020204030204"/>
                    <a:ea typeface="CambriaMath"/>
                    <a:cs typeface="Cambria Math" panose="02040503050406030204" pitchFamily="18" charset="0"/>
                  </a:rPr>
                  <a:t>)</a:t>
                </a:r>
                <a:r>
                  <a:rPr lang="en-GB" sz="1800" b="1" dirty="0">
                    <a:solidFill>
                      <a:prstClr val="black"/>
                    </a:solidFill>
                    <a:latin typeface="Calibri" panose="020F0502020204030204"/>
                    <a:ea typeface="CambriaMath"/>
                    <a:cs typeface="Times New Roman" panose="02020603050405020304" pitchFamily="18" charset="0"/>
                  </a:rPr>
                  <a:t> = </a:t>
                </a:r>
                <a:r>
                  <a:rPr lang="en-GB" sz="1800" b="1" dirty="0">
                    <a:solidFill>
                      <a:prstClr val="black"/>
                    </a:solidFill>
                    <a:latin typeface="Calibri" panose="020F0502020204030204"/>
                    <a:ea typeface="CambriaMath"/>
                    <a:cs typeface="Cambria Math" panose="02040503050406030204" pitchFamily="18" charset="0"/>
                  </a:rPr>
                  <a:t>𝑟</a:t>
                </a:r>
                <a:r>
                  <a:rPr lang="en-GB" sz="1800" b="1" dirty="0">
                    <a:solidFill>
                      <a:prstClr val="black"/>
                    </a:solidFill>
                    <a:latin typeface="Calibri" panose="020F0502020204030204"/>
                    <a:ea typeface="CambriaMath"/>
                    <a:cs typeface="Times New Roman" panose="02020603050405020304" pitchFamily="18" charset="0"/>
                  </a:rPr>
                  <a:t> − 0.5 /</a:t>
                </a:r>
                <a:r>
                  <a:rPr lang="en-GB" sz="1800" b="1" dirty="0">
                    <a:solidFill>
                      <a:prstClr val="black"/>
                    </a:solidFill>
                    <a:latin typeface="Calibri" panose="020F0502020204030204"/>
                    <a:ea typeface="CambriaMath"/>
                    <a:cs typeface="Cambria Math" panose="02040503050406030204" pitchFamily="18" charset="0"/>
                  </a:rPr>
                  <a:t>𝑛</a:t>
                </a:r>
                <a:endParaRPr lang="en-US" sz="1800" dirty="0">
                  <a:solidFill>
                    <a:prstClr val="black"/>
                  </a:solidFill>
                  <a:latin typeface="Calibri" panose="020F0502020204030204"/>
                </a:endParaRPr>
              </a:p>
              <a:p>
                <a:pPr marL="171450" indent="-171450" defTabSz="685800">
                  <a:spcBef>
                    <a:spcPts val="750"/>
                  </a:spcBef>
                  <a:buClrTx/>
                </a:pPr>
                <a:r>
                  <a:rPr lang="en-US" sz="1800" dirty="0">
                    <a:solidFill>
                      <a:prstClr val="black"/>
                    </a:solidFill>
                    <a:latin typeface="Calibri" panose="020F0502020204030204"/>
                  </a:rPr>
                  <a:t>Graphical representation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>
                        <a:solidFill>
                          <a:prstClr val="black"/>
                        </a:solidFill>
                        <a:latin typeface="Cambria Math" panose="02040503050406030204" pitchFamily="18" charset="0"/>
                      </a:rPr>
                      <m:t>u</m:t>
                    </m:r>
                  </m:oMath>
                </a14:m>
                <a:r>
                  <a:rPr lang="en-US" sz="1800" dirty="0">
                    <a:solidFill>
                      <a:prstClr val="black"/>
                    </a:solidFill>
                    <a:latin typeface="Calibri" panose="020F0502020204030204"/>
                  </a:rPr>
                  <a:t> against the peak discharges.</a:t>
                </a:r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B50431BC-5E25-4464-8489-1364AD6F9C8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8056" y="2041072"/>
                <a:ext cx="8250175" cy="2620736"/>
              </a:xfrm>
              <a:prstGeom prst="rect">
                <a:avLst/>
              </a:prstGeom>
              <a:blipFill>
                <a:blip r:embed="rId2"/>
                <a:stretch>
                  <a:fillRect l="-81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Rectangle 34">
            <a:extLst>
              <a:ext uri="{FF2B5EF4-FFF2-40B4-BE49-F238E27FC236}">
                <a16:creationId xmlns:a16="http://schemas.microsoft.com/office/drawing/2014/main" id="{E3E51905-F374-4E1A-97CF-B741584B7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76038"/>
            <a:ext cx="9144000" cy="26746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0D3A63-53BB-41A9-94DF-37338B972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2568-1954-45A1-9AE3-CAAFBED5F872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1054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DC8C3900-B8A1-4965-88E6-CBCBFE067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786188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628650" y="468426"/>
            <a:ext cx="2824843" cy="4059690"/>
          </a:xfrm>
          <a:prstGeom prst="rect">
            <a:avLst/>
          </a:prstGeom>
        </p:spPr>
        <p:txBody>
          <a:bodyPr spcFirstLastPara="1" vert="horz" lIns="68580" tIns="34290" rIns="68580" bIns="34290" rtlCol="0" anchor="ctr" anchorCtr="0">
            <a:normAutofit/>
          </a:bodyPr>
          <a:lstStyle/>
          <a:p>
            <a:pPr defTabSz="685800">
              <a:lnSpc>
                <a:spcPct val="90000"/>
              </a:lnSpc>
              <a:spcBef>
                <a:spcPct val="0"/>
              </a:spcBef>
              <a:spcAft>
                <a:spcPts val="450"/>
              </a:spcAft>
              <a:buClrTx/>
            </a:pPr>
            <a:r>
              <a:rPr lang="en-US" sz="3300" b="1" kern="1200">
                <a:solidFill>
                  <a:srgbClr val="FFFFFF"/>
                </a:solidFill>
                <a:latin typeface="Calibri Light" panose="020F0302020204030204"/>
                <a:ea typeface="+mn-ea"/>
                <a:cs typeface="+mn-cs"/>
              </a:rPr>
              <a:t>QUESTION?</a:t>
            </a:r>
          </a:p>
        </p:txBody>
      </p:sp>
      <p:sp>
        <p:nvSpPr>
          <p:cNvPr id="70" name="Google Shape;70;p15"/>
          <p:cNvSpPr txBox="1"/>
          <p:nvPr/>
        </p:nvSpPr>
        <p:spPr>
          <a:xfrm>
            <a:off x="4200525" y="468426"/>
            <a:ext cx="4314824" cy="4059690"/>
          </a:xfrm>
          <a:prstGeom prst="rect">
            <a:avLst/>
          </a:prstGeom>
        </p:spPr>
        <p:txBody>
          <a:bodyPr spcFirstLastPara="1" vert="horz" lIns="68580" tIns="34290" rIns="68580" bIns="34290" rtlCol="0" anchor="ctr" anchorCtr="0">
            <a:normAutofit/>
          </a:bodyPr>
          <a:lstStyle/>
          <a:p>
            <a:pPr marL="542914" indent="-257175" defTabSz="685800">
              <a:lnSpc>
                <a:spcPct val="90000"/>
              </a:lnSpc>
              <a:spcAft>
                <a:spcPts val="450"/>
              </a:spcAft>
              <a:buClr>
                <a:prstClr val="black"/>
              </a:buClr>
              <a:buSzPts val="2000"/>
              <a:buFont typeface="Wingdings" panose="05000000000000000000" pitchFamily="2" charset="2"/>
              <a:buChar char="q"/>
            </a:pPr>
            <a:r>
              <a:rPr lang="en-US" sz="1800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How to produce 10y , 20y, 50y and 100y return period hydrographs estimation and associated flooded areas in the Var low valley?</a:t>
            </a:r>
          </a:p>
          <a:p>
            <a:pPr marL="285739" defTabSz="685800">
              <a:lnSpc>
                <a:spcPct val="90000"/>
              </a:lnSpc>
              <a:spcAft>
                <a:spcPts val="450"/>
              </a:spcAft>
              <a:buClr>
                <a:prstClr val="black"/>
              </a:buClr>
              <a:buSzPts val="2000"/>
            </a:pPr>
            <a:r>
              <a:rPr lang="en-US" sz="1800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marL="542914" indent="-257175" defTabSz="685800">
              <a:lnSpc>
                <a:spcPct val="90000"/>
              </a:lnSpc>
              <a:spcAft>
                <a:spcPts val="450"/>
              </a:spcAft>
              <a:buClr>
                <a:prstClr val="black"/>
              </a:buClr>
              <a:buSzPts val="2000"/>
              <a:buFont typeface="Wingdings" panose="05000000000000000000" pitchFamily="2" charset="2"/>
              <a:buChar char="q"/>
            </a:pPr>
            <a:r>
              <a:rPr lang="en-US" sz="1800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How to use IDF curves? Analysis should focus on hydrological part and only simple hydraulic modeling can be used for the low valley for the different scenarios.</a:t>
            </a:r>
          </a:p>
        </p:txBody>
      </p:sp>
      <p:sp>
        <p:nvSpPr>
          <p:cNvPr id="69" name="Google Shape;69;p15"/>
          <p:cNvSpPr txBox="1"/>
          <p:nvPr/>
        </p:nvSpPr>
        <p:spPr>
          <a:xfrm>
            <a:off x="940075" y="1329525"/>
            <a:ext cx="3908100" cy="124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defTabSz="685800">
              <a:buClrTx/>
            </a:pPr>
            <a:endParaRPr sz="1800" kern="1200">
              <a:solidFill>
                <a:prstClr val="black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476B860-B63B-4150-A055-AFF9355C1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2568-1954-45A1-9AE3-CAAFBED5F872}" type="slidenum">
              <a:rPr lang="en-IN" smtClean="0"/>
              <a:t>2</a:t>
            </a:fld>
            <a:endParaRPr lang="en-I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8815"/>
            <a:ext cx="9144000" cy="5524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23A468-C529-426D-B0E9-CD33EFFB4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399" y="482600"/>
            <a:ext cx="8408194" cy="558627"/>
          </a:xfrm>
        </p:spPr>
        <p:txBody>
          <a:bodyPr vert="horz" lIns="68580" tIns="34290" rIns="68580" bIns="34290" rtlCol="0" anchor="ctr">
            <a:normAutofit/>
          </a:bodyPr>
          <a:lstStyle/>
          <a:p>
            <a:pPr algn="ctr"/>
            <a:r>
              <a:rPr lang="en-US" sz="2400">
                <a:solidFill>
                  <a:schemeClr val="bg1"/>
                </a:solidFill>
              </a:rPr>
              <a:t>Flood analysis by Gumbel’s Distribution</a:t>
            </a:r>
          </a:p>
        </p:txBody>
      </p:sp>
      <p:graphicFrame>
        <p:nvGraphicFramePr>
          <p:cNvPr id="13" name="Content Placeholder 3">
            <a:extLst>
              <a:ext uri="{FF2B5EF4-FFF2-40B4-BE49-F238E27FC236}">
                <a16:creationId xmlns:a16="http://schemas.microsoft.com/office/drawing/2014/main" id="{BF537C8D-2A4C-40DC-A9BD-697F7D4B734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2845350"/>
              </p:ext>
            </p:extLst>
          </p:nvPr>
        </p:nvGraphicFramePr>
        <p:xfrm>
          <a:off x="1158814" y="1690552"/>
          <a:ext cx="6826373" cy="2449414"/>
        </p:xfrm>
        <a:graphic>
          <a:graphicData uri="http://schemas.openxmlformats.org/drawingml/2006/table">
            <a:tbl>
              <a:tblPr firstRow="1" bandRow="1"/>
              <a:tblGrid>
                <a:gridCol w="931088">
                  <a:extLst>
                    <a:ext uri="{9D8B030D-6E8A-4147-A177-3AD203B41FA5}">
                      <a16:colId xmlns:a16="http://schemas.microsoft.com/office/drawing/2014/main" val="1182768041"/>
                    </a:ext>
                  </a:extLst>
                </a:gridCol>
                <a:gridCol w="1310623">
                  <a:extLst>
                    <a:ext uri="{9D8B030D-6E8A-4147-A177-3AD203B41FA5}">
                      <a16:colId xmlns:a16="http://schemas.microsoft.com/office/drawing/2014/main" val="2367910863"/>
                    </a:ext>
                  </a:extLst>
                </a:gridCol>
                <a:gridCol w="1214210">
                  <a:extLst>
                    <a:ext uri="{9D8B030D-6E8A-4147-A177-3AD203B41FA5}">
                      <a16:colId xmlns:a16="http://schemas.microsoft.com/office/drawing/2014/main" val="3495464410"/>
                    </a:ext>
                  </a:extLst>
                </a:gridCol>
                <a:gridCol w="2032721">
                  <a:extLst>
                    <a:ext uri="{9D8B030D-6E8A-4147-A177-3AD203B41FA5}">
                      <a16:colId xmlns:a16="http://schemas.microsoft.com/office/drawing/2014/main" val="2976832637"/>
                    </a:ext>
                  </a:extLst>
                </a:gridCol>
                <a:gridCol w="1337731">
                  <a:extLst>
                    <a:ext uri="{9D8B030D-6E8A-4147-A177-3AD203B41FA5}">
                      <a16:colId xmlns:a16="http://schemas.microsoft.com/office/drawing/2014/main" val="3588624022"/>
                    </a:ext>
                  </a:extLst>
                </a:gridCol>
              </a:tblGrid>
              <a:tr h="81787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Return period</a:t>
                      </a:r>
                    </a:p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(years)</a:t>
                      </a:r>
                    </a:p>
                  </a:txBody>
                  <a:tcPr marL="14144" marR="14144" marT="14144" marB="0" anchor="b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Frequency</a:t>
                      </a:r>
                    </a:p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(%)</a:t>
                      </a:r>
                    </a:p>
                  </a:txBody>
                  <a:tcPr marL="14144" marR="14144" marT="141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Reduced Variate(u)</a:t>
                      </a:r>
                    </a:p>
                  </a:txBody>
                  <a:tcPr marL="14144" marR="14144" marT="141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Discharge(m3/s)</a:t>
                      </a:r>
                    </a:p>
                    <a:p>
                      <a:pPr marL="0" algn="ctr" defTabSz="914400" rtl="0" eaLnBrk="1" fontAlgn="b" latinLnBrk="0" hangingPunct="1"/>
                      <a:r>
                        <a:rPr lang="en-IN" sz="15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(1975-2018)</a:t>
                      </a:r>
                    </a:p>
                  </a:txBody>
                  <a:tcPr marL="14144" marR="14144" marT="141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Discharge</a:t>
                      </a:r>
                    </a:p>
                    <a:p>
                      <a:pPr marL="0" algn="ctr" defTabSz="914400" rtl="0" eaLnBrk="1" fontAlgn="b" latinLnBrk="0" hangingPunct="1"/>
                      <a:r>
                        <a:rPr lang="en-IN" sz="15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(1994)</a:t>
                      </a:r>
                    </a:p>
                  </a:txBody>
                  <a:tcPr marL="14144" marR="14144" marT="14144" marB="0" anchor="b">
                    <a:lnL>
                      <a:noFill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5443858"/>
                  </a:ext>
                </a:extLst>
              </a:tr>
              <a:tr h="40788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>
                          <a:effectLst/>
                        </a:rPr>
                        <a:t>10</a:t>
                      </a:r>
                      <a:endParaRPr lang="en-IN" sz="1500" b="0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>
                          <a:effectLst/>
                        </a:rPr>
                        <a:t>99.17</a:t>
                      </a:r>
                      <a:endParaRPr lang="en-IN" sz="1500" b="0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>
                          <a:effectLst/>
                        </a:rPr>
                        <a:t>4.79</a:t>
                      </a:r>
                      <a:endParaRPr lang="en-IN" sz="1500" b="0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b="1" u="none" strike="noStrike" kern="1200">
                          <a:effectLst/>
                        </a:rPr>
                        <a:t>710.01</a:t>
                      </a:r>
                      <a:endParaRPr lang="en-IN" sz="1500" b="1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u="none" strike="noStrike" dirty="0">
                          <a:effectLst/>
                        </a:rPr>
                        <a:t>1672.1</a:t>
                      </a:r>
                      <a:endParaRPr lang="en-IN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44" marR="14144" marT="14144" marB="0" anchor="ctr">
                    <a:lnL>
                      <a:noFill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9688007"/>
                  </a:ext>
                </a:extLst>
              </a:tr>
              <a:tr h="40788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>
                          <a:effectLst/>
                        </a:rPr>
                        <a:t>20</a:t>
                      </a:r>
                      <a:endParaRPr lang="en-IN" sz="1500" b="0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>
                          <a:effectLst/>
                        </a:rPr>
                        <a:t>99.59</a:t>
                      </a:r>
                      <a:endParaRPr lang="en-IN" sz="1500" b="0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>
                          <a:effectLst/>
                        </a:rPr>
                        <a:t>5.48</a:t>
                      </a:r>
                      <a:endParaRPr lang="en-IN" sz="1500" b="0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b="1" u="none" strike="noStrike" kern="1200">
                          <a:effectLst/>
                        </a:rPr>
                        <a:t>804.24</a:t>
                      </a:r>
                      <a:endParaRPr lang="en-IN" sz="1500" b="1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u="none" strike="noStrike" dirty="0">
                          <a:effectLst/>
                        </a:rPr>
                        <a:t>1900.06</a:t>
                      </a:r>
                      <a:endParaRPr lang="en-IN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44" marR="14144" marT="14144" marB="0" anchor="ctr">
                    <a:lnL>
                      <a:noFill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4121388"/>
                  </a:ext>
                </a:extLst>
              </a:tr>
              <a:tr h="40788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>
                          <a:effectLst/>
                        </a:rPr>
                        <a:t>50</a:t>
                      </a:r>
                      <a:endParaRPr lang="en-IN" sz="1500" b="0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>
                          <a:effectLst/>
                        </a:rPr>
                        <a:t>99.83</a:t>
                      </a:r>
                      <a:endParaRPr lang="en-IN" sz="1500" b="0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 dirty="0">
                          <a:effectLst/>
                        </a:rPr>
                        <a:t>6.40</a:t>
                      </a:r>
                      <a:endParaRPr lang="en-IN" sz="15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b="1" u="none" strike="noStrike" kern="1200">
                          <a:effectLst/>
                        </a:rPr>
                        <a:t>928.6</a:t>
                      </a:r>
                      <a:endParaRPr lang="en-IN" sz="1500" b="1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u="none" strike="noStrike" dirty="0">
                          <a:effectLst/>
                        </a:rPr>
                        <a:t>2201</a:t>
                      </a:r>
                      <a:endParaRPr lang="en-IN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44" marR="14144" marT="14144" marB="0" anchor="ctr">
                    <a:lnL>
                      <a:noFill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3050784"/>
                  </a:ext>
                </a:extLst>
              </a:tr>
              <a:tr h="40788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>
                          <a:effectLst/>
                        </a:rPr>
                        <a:t>100</a:t>
                      </a:r>
                      <a:endParaRPr lang="en-IN" sz="1500" b="0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>
                          <a:effectLst/>
                        </a:rPr>
                        <a:t>99.92</a:t>
                      </a:r>
                      <a:endParaRPr lang="en-IN" sz="1500" b="0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>
                          <a:effectLst/>
                        </a:rPr>
                        <a:t>7.08</a:t>
                      </a:r>
                      <a:endParaRPr lang="en-IN" sz="1500" b="0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b="1" u="none" strike="noStrike" kern="1200">
                          <a:effectLst/>
                        </a:rPr>
                        <a:t>1022.6</a:t>
                      </a:r>
                      <a:endParaRPr lang="en-IN" sz="1500" b="1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u="none" strike="noStrike" dirty="0">
                          <a:effectLst/>
                        </a:rPr>
                        <a:t>2428.4</a:t>
                      </a:r>
                      <a:endParaRPr lang="en-IN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44" marR="14144" marT="14144" marB="0" anchor="ctr">
                    <a:lnL>
                      <a:noFill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1921943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E638F1-732C-46DE-8A9C-94D6BF28A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2568-1954-45A1-9AE3-CAAFBED5F872}" type="slidenum">
              <a:rPr lang="en-IN" smtClean="0"/>
              <a:t>20</a:t>
            </a:fld>
            <a:endParaRPr lang="en-IN"/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981E406F-B1F6-4C3F-94E5-6C76F35F077A}"/>
              </a:ext>
            </a:extLst>
          </p:cNvPr>
          <p:cNvSpPr/>
          <p:nvPr/>
        </p:nvSpPr>
        <p:spPr>
          <a:xfrm rot="5400000">
            <a:off x="6404838" y="3665280"/>
            <a:ext cx="418861" cy="1576670"/>
          </a:xfrm>
          <a:prstGeom prst="rightBrace">
            <a:avLst>
              <a:gd name="adj1" fmla="val 48039"/>
              <a:gd name="adj2" fmla="val 50000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3049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3A468-C529-426D-B0E9-CD33EFFB47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0317"/>
            <a:ext cx="7886700" cy="994172"/>
          </a:xfrm>
        </p:spPr>
        <p:txBody>
          <a:bodyPr/>
          <a:lstStyle/>
          <a:p>
            <a:pPr algn="ctr"/>
            <a:r>
              <a:rPr lang="en-US" dirty="0"/>
              <a:t>Flood frequency for 1975-2018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AC30D1-BE99-47BB-8928-8FBA40961F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72919" y="1479600"/>
            <a:ext cx="4084531" cy="26082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515CCB-18F3-4C1F-9A12-2C1350B0492F}"/>
              </a:ext>
            </a:extLst>
          </p:cNvPr>
          <p:cNvSpPr txBox="1"/>
          <p:nvPr/>
        </p:nvSpPr>
        <p:spPr>
          <a:xfrm>
            <a:off x="1431126" y="4265059"/>
            <a:ext cx="1968116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buClrTx/>
            </a:pPr>
            <a:r>
              <a:rPr lang="en-IN" sz="1125" i="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Gumbel (1975-2018)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37023B-8EFE-4BEF-9C0B-3EB3355BB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2568-1954-45A1-9AE3-CAAFBED5F872}" type="slidenum">
              <a:rPr lang="en-IN" smtClean="0"/>
              <a:t>21</a:t>
            </a:fld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355650E-2B77-44FA-8976-1FF2A11FD7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812123" y="1523794"/>
            <a:ext cx="4084450" cy="2608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C236255-B4BB-4CE9-B28B-474076D67BE4}"/>
              </a:ext>
            </a:extLst>
          </p:cNvPr>
          <p:cNvSpPr txBox="1"/>
          <p:nvPr/>
        </p:nvSpPr>
        <p:spPr>
          <a:xfrm>
            <a:off x="5870290" y="4265059"/>
            <a:ext cx="1968116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buClrTx/>
            </a:pPr>
            <a:r>
              <a:rPr lang="en-IN" sz="1125" i="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Normal (1975-2018)</a:t>
            </a:r>
          </a:p>
        </p:txBody>
      </p:sp>
    </p:spTree>
    <p:extLst>
      <p:ext uri="{BB962C8B-B14F-4D97-AF65-F5344CB8AC3E}">
        <p14:creationId xmlns:p14="http://schemas.microsoft.com/office/powerpoint/2010/main" val="12789148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8815"/>
            <a:ext cx="9144000" cy="5524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C77CB14-429E-43C7-914C-5CB32083AAD3}"/>
              </a:ext>
            </a:extLst>
          </p:cNvPr>
          <p:cNvSpPr txBox="1">
            <a:spLocks/>
          </p:cNvSpPr>
          <p:nvPr/>
        </p:nvSpPr>
        <p:spPr>
          <a:xfrm>
            <a:off x="417399" y="482600"/>
            <a:ext cx="8408194" cy="55862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685800">
              <a:spcAft>
                <a:spcPts val="450"/>
              </a:spcAft>
              <a:buClrTx/>
            </a:pPr>
            <a:r>
              <a:rPr lang="en-US" sz="2400">
                <a:solidFill>
                  <a:prstClr val="white"/>
                </a:solidFill>
                <a:latin typeface="Calibri Light" panose="020F0302020204030204"/>
              </a:rPr>
              <a:t>Flood analysis by Normal distribution</a:t>
            </a:r>
          </a:p>
        </p:txBody>
      </p:sp>
      <p:graphicFrame>
        <p:nvGraphicFramePr>
          <p:cNvPr id="13" name="Content Placeholder 3">
            <a:extLst>
              <a:ext uri="{FF2B5EF4-FFF2-40B4-BE49-F238E27FC236}">
                <a16:creationId xmlns:a16="http://schemas.microsoft.com/office/drawing/2014/main" id="{BF537C8D-2A4C-40DC-A9BD-697F7D4B734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63004595"/>
              </p:ext>
            </p:extLst>
          </p:nvPr>
        </p:nvGraphicFramePr>
        <p:xfrm>
          <a:off x="1538001" y="1633926"/>
          <a:ext cx="6067999" cy="2694795"/>
        </p:xfrm>
        <a:graphic>
          <a:graphicData uri="http://schemas.openxmlformats.org/drawingml/2006/table">
            <a:tbl>
              <a:tblPr firstRow="1" bandRow="1"/>
              <a:tblGrid>
                <a:gridCol w="891663">
                  <a:extLst>
                    <a:ext uri="{9D8B030D-6E8A-4147-A177-3AD203B41FA5}">
                      <a16:colId xmlns:a16="http://schemas.microsoft.com/office/drawing/2014/main" val="1182768041"/>
                    </a:ext>
                  </a:extLst>
                </a:gridCol>
                <a:gridCol w="1271960">
                  <a:extLst>
                    <a:ext uri="{9D8B030D-6E8A-4147-A177-3AD203B41FA5}">
                      <a16:colId xmlns:a16="http://schemas.microsoft.com/office/drawing/2014/main" val="2367910863"/>
                    </a:ext>
                  </a:extLst>
                </a:gridCol>
                <a:gridCol w="1183463">
                  <a:extLst>
                    <a:ext uri="{9D8B030D-6E8A-4147-A177-3AD203B41FA5}">
                      <a16:colId xmlns:a16="http://schemas.microsoft.com/office/drawing/2014/main" val="3495464410"/>
                    </a:ext>
                  </a:extLst>
                </a:gridCol>
                <a:gridCol w="1422643">
                  <a:extLst>
                    <a:ext uri="{9D8B030D-6E8A-4147-A177-3AD203B41FA5}">
                      <a16:colId xmlns:a16="http://schemas.microsoft.com/office/drawing/2014/main" val="2976832637"/>
                    </a:ext>
                  </a:extLst>
                </a:gridCol>
                <a:gridCol w="1298270">
                  <a:extLst>
                    <a:ext uri="{9D8B030D-6E8A-4147-A177-3AD203B41FA5}">
                      <a16:colId xmlns:a16="http://schemas.microsoft.com/office/drawing/2014/main" val="3588624022"/>
                    </a:ext>
                  </a:extLst>
                </a:gridCol>
              </a:tblGrid>
              <a:tr h="89980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Return period</a:t>
                      </a:r>
                    </a:p>
                    <a:p>
                      <a:pPr algn="ctr" fontAlgn="b"/>
                      <a:r>
                        <a:rPr lang="en-IN" sz="1500" u="none" strike="noStrike" dirty="0">
                          <a:solidFill>
                            <a:schemeClr val="bg1"/>
                          </a:solidFill>
                          <a:effectLst/>
                        </a:rPr>
                        <a:t>(years)</a:t>
                      </a:r>
                      <a:endParaRPr lang="en-IN" sz="15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44" marR="14144" marT="14144" marB="0" anchor="b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>
                          <a:solidFill>
                            <a:schemeClr val="bg1"/>
                          </a:solidFill>
                          <a:effectLst/>
                        </a:rPr>
                        <a:t>Frequency</a:t>
                      </a:r>
                    </a:p>
                    <a:p>
                      <a:pPr algn="ctr" fontAlgn="b"/>
                      <a:r>
                        <a:rPr lang="en-IN" sz="1500" b="0" i="0" u="none" strike="noStrike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(%)</a:t>
                      </a:r>
                    </a:p>
                  </a:txBody>
                  <a:tcPr marL="14144" marR="14144" marT="141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u="none" strike="noStrike">
                          <a:solidFill>
                            <a:schemeClr val="bg1"/>
                          </a:solidFill>
                          <a:effectLst/>
                        </a:rPr>
                        <a:t>Reduced Variate(u)</a:t>
                      </a:r>
                      <a:endParaRPr lang="en-IN" sz="1500" b="1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44" marR="14144" marT="141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Discharge</a:t>
                      </a:r>
                    </a:p>
                    <a:p>
                      <a:pPr algn="ctr" fontAlgn="b"/>
                      <a:r>
                        <a:rPr lang="en-IN" sz="15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(1975-2018)</a:t>
                      </a:r>
                      <a:endParaRPr lang="en-IN" sz="15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44" marR="14144" marT="1414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u="none" strike="noStrike">
                          <a:solidFill>
                            <a:schemeClr val="bg1"/>
                          </a:solidFill>
                          <a:effectLst/>
                        </a:rPr>
                        <a:t>Discharge</a:t>
                      </a:r>
                    </a:p>
                    <a:p>
                      <a:pPr algn="ctr" fontAlgn="b"/>
                      <a:r>
                        <a:rPr lang="en-IN" sz="1500" b="1" u="none" strike="noStrike">
                          <a:solidFill>
                            <a:schemeClr val="bg1"/>
                          </a:solidFill>
                          <a:effectLst/>
                        </a:rPr>
                        <a:t>(1994)</a:t>
                      </a:r>
                      <a:endParaRPr lang="en-IN" sz="1500" b="1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144" marR="14144" marT="14144" marB="0" anchor="b">
                    <a:lnL>
                      <a:noFill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5443858"/>
                  </a:ext>
                </a:extLst>
              </a:tr>
              <a:tr h="448747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>
                          <a:effectLst/>
                        </a:rPr>
                        <a:t>10</a:t>
                      </a:r>
                      <a:endParaRPr lang="en-IN" sz="1500" b="0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>
                          <a:effectLst/>
                        </a:rPr>
                        <a:t>99.17</a:t>
                      </a:r>
                      <a:endParaRPr lang="en-IN" sz="1500" b="0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>
                          <a:effectLst/>
                        </a:rPr>
                        <a:t>4.79</a:t>
                      </a:r>
                      <a:endParaRPr lang="en-IN" sz="1500" b="0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b="1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556.1</a:t>
                      </a: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1299.7</a:t>
                      </a:r>
                    </a:p>
                  </a:txBody>
                  <a:tcPr marL="14144" marR="14144" marT="14144" marB="0" anchor="ctr">
                    <a:lnL>
                      <a:noFill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9688007"/>
                  </a:ext>
                </a:extLst>
              </a:tr>
              <a:tr h="448747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>
                          <a:effectLst/>
                        </a:rPr>
                        <a:t>20</a:t>
                      </a:r>
                      <a:endParaRPr lang="en-IN" sz="1500" b="0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>
                          <a:effectLst/>
                        </a:rPr>
                        <a:t>99.59</a:t>
                      </a:r>
                      <a:endParaRPr lang="en-IN" sz="1500" b="0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>
                          <a:effectLst/>
                        </a:rPr>
                        <a:t>5.48</a:t>
                      </a:r>
                      <a:endParaRPr lang="en-IN" sz="1500" b="0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b="1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598.6</a:t>
                      </a: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1402.43</a:t>
                      </a:r>
                    </a:p>
                  </a:txBody>
                  <a:tcPr marL="14144" marR="14144" marT="14144" marB="0" anchor="ctr">
                    <a:lnL>
                      <a:noFill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4121388"/>
                  </a:ext>
                </a:extLst>
              </a:tr>
              <a:tr h="448747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>
                          <a:effectLst/>
                        </a:rPr>
                        <a:t>50</a:t>
                      </a:r>
                      <a:endParaRPr lang="en-IN" sz="1500" b="0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>
                          <a:effectLst/>
                        </a:rPr>
                        <a:t>99.83</a:t>
                      </a:r>
                      <a:endParaRPr lang="en-IN" sz="1500" b="0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 dirty="0">
                          <a:effectLst/>
                        </a:rPr>
                        <a:t>6.40</a:t>
                      </a:r>
                      <a:endParaRPr lang="en-IN" sz="1500" b="0" i="0" u="none" strike="noStrike" kern="12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b="1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650.17</a:t>
                      </a: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1527.3</a:t>
                      </a:r>
                    </a:p>
                  </a:txBody>
                  <a:tcPr marL="14144" marR="14144" marT="14144" marB="0" anchor="ctr">
                    <a:lnL>
                      <a:noFill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3050784"/>
                  </a:ext>
                </a:extLst>
              </a:tr>
              <a:tr h="448747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>
                          <a:effectLst/>
                        </a:rPr>
                        <a:t>100</a:t>
                      </a:r>
                      <a:endParaRPr lang="en-IN" sz="1500" b="0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>
                          <a:effectLst/>
                        </a:rPr>
                        <a:t>99.92</a:t>
                      </a:r>
                      <a:endParaRPr lang="en-IN" sz="1500" b="0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u="none" strike="noStrike" kern="1200">
                          <a:effectLst/>
                        </a:rPr>
                        <a:t>7.09</a:t>
                      </a:r>
                      <a:endParaRPr lang="en-IN" sz="1500" b="0" i="0" u="none" strike="noStrike" kern="12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</a:endParaRP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500" b="1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686.46</a:t>
                      </a:r>
                    </a:p>
                  </a:txBody>
                  <a:tcPr marL="88403" marR="88403" marT="70722" marB="70722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1615.1</a:t>
                      </a:r>
                    </a:p>
                  </a:txBody>
                  <a:tcPr marL="14144" marR="14144" marT="14144" marB="0" anchor="ctr">
                    <a:lnL>
                      <a:noFill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1921943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B0F3B7-B771-45E7-906C-0C7F671CD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2568-1954-45A1-9AE3-CAAFBED5F872}" type="slidenum">
              <a:rPr lang="en-IN" smtClean="0"/>
              <a:t>22</a:t>
            </a:fld>
            <a:endParaRPr lang="en-IN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700D186A-7276-4B01-94E6-82300AE72899}"/>
              </a:ext>
            </a:extLst>
          </p:cNvPr>
          <p:cNvSpPr/>
          <p:nvPr/>
        </p:nvSpPr>
        <p:spPr>
          <a:xfrm rot="5400000">
            <a:off x="6166050" y="3967202"/>
            <a:ext cx="345109" cy="1374966"/>
          </a:xfrm>
          <a:prstGeom prst="rightBrace">
            <a:avLst>
              <a:gd name="adj1" fmla="val 48039"/>
              <a:gd name="adj2" fmla="val 50000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0351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8B531CF-5880-41F4-9B2A-31C0D5C922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852725" y="1479356"/>
            <a:ext cx="4084450" cy="2608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A6E942C-9513-42F0-B2D9-8B000B81F84C}"/>
              </a:ext>
            </a:extLst>
          </p:cNvPr>
          <p:cNvSpPr txBox="1"/>
          <p:nvPr/>
        </p:nvSpPr>
        <p:spPr>
          <a:xfrm>
            <a:off x="5868236" y="4169134"/>
            <a:ext cx="2053428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buClrTx/>
            </a:pPr>
            <a:r>
              <a:rPr lang="en-IN" sz="1125" i="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Normal (1994)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C77CB14-429E-43C7-914C-5CB32083AAD3}"/>
              </a:ext>
            </a:extLst>
          </p:cNvPr>
          <p:cNvSpPr txBox="1">
            <a:spLocks/>
          </p:cNvSpPr>
          <p:nvPr/>
        </p:nvSpPr>
        <p:spPr>
          <a:xfrm>
            <a:off x="628650" y="110317"/>
            <a:ext cx="7886700" cy="99360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defTabSz="685800">
              <a:buClrTx/>
            </a:pPr>
            <a:r>
              <a:rPr lang="en-US" sz="3600" dirty="0"/>
              <a:t>Flood frequency for 1994</a:t>
            </a:r>
            <a:endParaRPr lang="en-IN" sz="3300" dirty="0">
              <a:solidFill>
                <a:prstClr val="black"/>
              </a:solidFill>
              <a:latin typeface="Calibri Light" panose="020F0302020204030204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7F1F56-8CF4-4DDF-9789-8409BDDD6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2568-1954-45A1-9AE3-CAAFBED5F872}" type="slidenum">
              <a:rPr lang="en-IN" smtClean="0"/>
              <a:t>23</a:t>
            </a:fld>
            <a:endParaRPr lang="en-I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4C9AE6E-6D9E-406A-A3F1-D5361FDBA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19079" y="1479356"/>
            <a:ext cx="4084451" cy="2608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FF8DF8-6235-4020-A6FB-1FA48BD7BDEC}"/>
              </a:ext>
            </a:extLst>
          </p:cNvPr>
          <p:cNvSpPr txBox="1"/>
          <p:nvPr/>
        </p:nvSpPr>
        <p:spPr>
          <a:xfrm>
            <a:off x="1334590" y="4264816"/>
            <a:ext cx="2053428" cy="265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buClrTx/>
            </a:pPr>
            <a:r>
              <a:rPr lang="en-IN" sz="1125" i="1" kern="12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Gumbel (1994)</a:t>
            </a:r>
          </a:p>
        </p:txBody>
      </p:sp>
    </p:spTree>
    <p:extLst>
      <p:ext uri="{BB962C8B-B14F-4D97-AF65-F5344CB8AC3E}">
        <p14:creationId xmlns:p14="http://schemas.microsoft.com/office/powerpoint/2010/main" val="18013765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0" name="Rectangle 99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  <a:defRPr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3" name="Google Shape;223;p36"/>
          <p:cNvSpPr txBox="1"/>
          <p:nvPr/>
        </p:nvSpPr>
        <p:spPr>
          <a:xfrm>
            <a:off x="628650" y="3394010"/>
            <a:ext cx="5100991" cy="1303020"/>
          </a:xfrm>
          <a:prstGeom prst="rect">
            <a:avLst/>
          </a:prstGeom>
        </p:spPr>
        <p:txBody>
          <a:bodyPr spcFirstLastPara="1" vert="horz" lIns="68580" tIns="34290" rIns="68580" bIns="34290" rtlCol="0" anchor="ctr" anchorCtr="0">
            <a:normAutofit/>
          </a:bodyPr>
          <a:lstStyle/>
          <a:p>
            <a:pPr algn="r" defTabSz="685800">
              <a:lnSpc>
                <a:spcPct val="90000"/>
              </a:lnSpc>
              <a:spcBef>
                <a:spcPct val="0"/>
              </a:spcBef>
              <a:spcAft>
                <a:spcPts val="450"/>
              </a:spcAft>
              <a:buClrTx/>
            </a:pPr>
            <a:r>
              <a:rPr lang="en-US" sz="2475" b="1" kern="1200" dirty="0">
                <a:solidFill>
                  <a:prstClr val="black"/>
                </a:solidFill>
                <a:latin typeface="Calibri Light" panose="020F0302020204030204"/>
                <a:ea typeface="+mn-ea"/>
                <a:cs typeface="+mn-cs"/>
              </a:rPr>
              <a:t>FLOOD EXTENT </a:t>
            </a:r>
          </a:p>
          <a:p>
            <a:pPr algn="r" defTabSz="685800">
              <a:lnSpc>
                <a:spcPct val="90000"/>
              </a:lnSpc>
              <a:spcBef>
                <a:spcPct val="0"/>
              </a:spcBef>
              <a:spcAft>
                <a:spcPts val="450"/>
              </a:spcAft>
              <a:buClrTx/>
            </a:pPr>
            <a:r>
              <a:rPr lang="en-US" sz="2475" b="1" kern="1200" dirty="0">
                <a:solidFill>
                  <a:prstClr val="black"/>
                </a:solidFill>
                <a:latin typeface="Calibri Light" panose="020F0302020204030204"/>
                <a:ea typeface="+mn-ea"/>
                <a:cs typeface="+mn-cs"/>
              </a:rPr>
              <a:t>HYDRAULIC MODELLING (TELEMAC 2D)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1425" y="465360"/>
            <a:ext cx="1682850" cy="168284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  <a:defRPr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6251" y="1849954"/>
            <a:ext cx="721796" cy="72179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  <a:defRPr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44372" y="1745992"/>
            <a:ext cx="220271" cy="22027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  <a:defRPr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8" name="Freeform: Shape 107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9085" y="0"/>
            <a:ext cx="4274915" cy="3044433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  <a:defRPr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0294" y="3394010"/>
            <a:ext cx="0" cy="130302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0DF1FD3-1C31-4281-B8A7-2BEB31644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692568-1954-45A1-9AE3-CAAFBED5F872}" type="slidenum">
              <a:rPr lang="en-IN" smtClean="0"/>
              <a:t>24</a:t>
            </a:fld>
            <a:endParaRPr lang="en-IN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7"/>
          <p:cNvSpPr txBox="1"/>
          <p:nvPr/>
        </p:nvSpPr>
        <p:spPr>
          <a:xfrm>
            <a:off x="362600" y="920750"/>
            <a:ext cx="4311000" cy="374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Covers the area from the La Manda bridge to the airport</a:t>
            </a:r>
            <a:endParaRPr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5m DEM resolution</a:t>
            </a:r>
            <a:endParaRPr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Mesh resolution of 5m in the minor river bed, 50m in the major bed and up to 400m for the rest of the model</a:t>
            </a:r>
            <a:endParaRPr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0" name="Google Shape;230;p37"/>
          <p:cNvSpPr txBox="1"/>
          <p:nvPr/>
        </p:nvSpPr>
        <p:spPr>
          <a:xfrm>
            <a:off x="362600" y="182150"/>
            <a:ext cx="84188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Model characteristics</a:t>
            </a:r>
            <a:endParaRPr sz="2400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231" name="Google Shape;23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600" y="786475"/>
            <a:ext cx="4311001" cy="277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BF9166-EC76-4F18-BB93-CD1AD93D30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8"/>
          <p:cNvSpPr txBox="1"/>
          <p:nvPr/>
        </p:nvSpPr>
        <p:spPr>
          <a:xfrm>
            <a:off x="349175" y="107425"/>
            <a:ext cx="2766600" cy="5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/>
              <a:t>Simulations</a:t>
            </a:r>
            <a:endParaRPr sz="2400" b="1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B72B8E-D92B-4D19-A8F0-F8BD51BF21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333A469-CEC7-4EAE-A92B-5F320E7636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508" y="2699513"/>
            <a:ext cx="3589686" cy="2160504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24E80784-1F22-4B05-B2B2-731C793A6A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5279" y="2701846"/>
            <a:ext cx="3584759" cy="215817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9EB0AC41-B35B-4587-AD6F-34BB2BD680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508" y="595217"/>
            <a:ext cx="3589686" cy="2104296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E2AB6F29-1B67-4129-AB5E-3F6F302F84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20351" y="595217"/>
            <a:ext cx="3589687" cy="2104297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8"/>
          <p:cNvSpPr txBox="1"/>
          <p:nvPr/>
        </p:nvSpPr>
        <p:spPr>
          <a:xfrm>
            <a:off x="349175" y="107425"/>
            <a:ext cx="2766600" cy="5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Results</a:t>
            </a:r>
            <a:endParaRPr sz="2400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B72B8E-D92B-4D19-A8F0-F8BD51BF21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AFEE7E1-9FBD-43CB-BC92-EB507FF1F8DD}"/>
              </a:ext>
            </a:extLst>
          </p:cNvPr>
          <p:cNvSpPr txBox="1"/>
          <p:nvPr/>
        </p:nvSpPr>
        <p:spPr>
          <a:xfrm>
            <a:off x="450058" y="4445075"/>
            <a:ext cx="3832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Flood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extend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for the flood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analysis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method’s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10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years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return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period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, 3h15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after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the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hydrograph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peac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A1826ECA-8CDC-4757-8458-E02BB8C401D4}"/>
              </a:ext>
            </a:extLst>
          </p:cNvPr>
          <p:cNvSpPr txBox="1"/>
          <p:nvPr/>
        </p:nvSpPr>
        <p:spPr>
          <a:xfrm>
            <a:off x="4861112" y="4445075"/>
            <a:ext cx="3832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Flood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extend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for the flood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analysis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method’s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20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years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return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period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, 3h25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after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the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hydrograph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peac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23F2CD52-7BBE-4503-95E1-CC8338435C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243" t="8844" r="40689" b="5850"/>
          <a:stretch/>
        </p:blipFill>
        <p:spPr>
          <a:xfrm>
            <a:off x="533276" y="618303"/>
            <a:ext cx="3913220" cy="3826772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6A39D8DA-614D-4065-88EA-62C97A9A36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313" t="9444" r="41797" b="5834"/>
          <a:stretch/>
        </p:blipFill>
        <p:spPr>
          <a:xfrm>
            <a:off x="4961994" y="618303"/>
            <a:ext cx="3832831" cy="3814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2903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8"/>
          <p:cNvSpPr txBox="1"/>
          <p:nvPr/>
        </p:nvSpPr>
        <p:spPr>
          <a:xfrm>
            <a:off x="349175" y="107425"/>
            <a:ext cx="2766600" cy="5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Results</a:t>
            </a:r>
            <a:endParaRPr sz="2400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B72B8E-D92B-4D19-A8F0-F8BD51BF21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pic>
        <p:nvPicPr>
          <p:cNvPr id="9" name="Image 8" descr="Une image contenant carte&#10;&#10;Description générée automatiquement">
            <a:extLst>
              <a:ext uri="{FF2B5EF4-FFF2-40B4-BE49-F238E27FC236}">
                <a16:creationId xmlns:a16="http://schemas.microsoft.com/office/drawing/2014/main" id="{8173CACC-53D9-46E8-94C2-AB1B05D08A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252" y="698425"/>
            <a:ext cx="3550442" cy="3679323"/>
          </a:xfrm>
          <a:prstGeom prst="rect">
            <a:avLst/>
          </a:prstGeom>
        </p:spPr>
      </p:pic>
      <p:pic>
        <p:nvPicPr>
          <p:cNvPr id="4" name="Image 3" descr="Une image contenant cerf-volant&#10;&#10;Description générée automatiquement">
            <a:extLst>
              <a:ext uri="{FF2B5EF4-FFF2-40B4-BE49-F238E27FC236}">
                <a16:creationId xmlns:a16="http://schemas.microsoft.com/office/drawing/2014/main" id="{1F1214B8-D134-4F43-B65C-14BEABB985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5952" y="660315"/>
            <a:ext cx="3846506" cy="3755542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8AFEE7E1-9FBD-43CB-BC92-EB507FF1F8DD}"/>
              </a:ext>
            </a:extLst>
          </p:cNvPr>
          <p:cNvSpPr txBox="1"/>
          <p:nvPr/>
        </p:nvSpPr>
        <p:spPr>
          <a:xfrm>
            <a:off x="450058" y="4445075"/>
            <a:ext cx="3832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Flood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extend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for the flood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analysis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method’s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50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years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return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period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, 3h44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after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the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hydrograph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peac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A1826ECA-8CDC-4757-8458-E02BB8C401D4}"/>
              </a:ext>
            </a:extLst>
          </p:cNvPr>
          <p:cNvSpPr txBox="1"/>
          <p:nvPr/>
        </p:nvSpPr>
        <p:spPr>
          <a:xfrm>
            <a:off x="4861112" y="4445075"/>
            <a:ext cx="38328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Flood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extend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for the flood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analysis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method’s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100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years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return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period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, 3h44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after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the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hydrograph</a:t>
            </a:r>
            <a:r>
              <a:rPr lang="fr-FR" sz="12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fr-FR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peac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91173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0"/>
          <p:cNvSpPr txBox="1"/>
          <p:nvPr/>
        </p:nvSpPr>
        <p:spPr>
          <a:xfrm>
            <a:off x="523750" y="349175"/>
            <a:ext cx="2874000" cy="4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Calibri" panose="020F0502020204030204" pitchFamily="34" charset="0"/>
                <a:cs typeface="Calibri" panose="020F0502020204030204" pitchFamily="34" charset="0"/>
              </a:rPr>
              <a:t>Summary</a:t>
            </a:r>
            <a:endParaRPr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3A9640-D692-4BF4-976A-AFA2412ACE5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C36FD25-7AE7-4DB5-A6A5-A50516E8A547}"/>
              </a:ext>
            </a:extLst>
          </p:cNvPr>
          <p:cNvSpPr txBox="1"/>
          <p:nvPr/>
        </p:nvSpPr>
        <p:spPr>
          <a:xfrm>
            <a:off x="618565" y="1304365"/>
            <a:ext cx="698574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Data generated from rainfall generator can be considered more accurate as compared to data generated from IDF curves, and hence produce better hydrographs.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dirty="0">
                <a:latin typeface="Calibri" panose="020F0502020204030204" pitchFamily="34" charset="0"/>
                <a:cs typeface="Calibri" panose="020F0502020204030204" pitchFamily="34" charset="0"/>
              </a:rPr>
              <a:t>Gumbel’s distribution is a better analysis method for extreme cases, in our case flood analysis.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/>
        </p:nvSpPr>
        <p:spPr>
          <a:xfrm>
            <a:off x="228050" y="160600"/>
            <a:ext cx="7956776" cy="558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WORKFLOW</a:t>
            </a:r>
            <a:endParaRPr sz="28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625" y="612425"/>
            <a:ext cx="7118201" cy="43833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594049-A6B8-4978-8B71-98008D1756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0268E-4895-4032-8E79-FF7770E48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93C65-D223-4411-9BAC-94D620E458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sz="1700" dirty="0">
                <a:latin typeface="Calibri" panose="020F0502020204030204" pitchFamily="34" charset="0"/>
                <a:cs typeface="Calibri" panose="020F0502020204030204" pitchFamily="34" charset="0"/>
              </a:rPr>
              <a:t>Gumbel, E.J. (1935), "Les </a:t>
            </a:r>
            <a:r>
              <a:rPr lang="en-IN" sz="1700" dirty="0" err="1">
                <a:latin typeface="Calibri" panose="020F0502020204030204" pitchFamily="34" charset="0"/>
                <a:cs typeface="Calibri" panose="020F0502020204030204" pitchFamily="34" charset="0"/>
              </a:rPr>
              <a:t>valeurs</a:t>
            </a:r>
            <a:r>
              <a:rPr lang="en-IN" sz="17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1700" dirty="0" err="1">
                <a:latin typeface="Calibri" panose="020F0502020204030204" pitchFamily="34" charset="0"/>
                <a:cs typeface="Calibri" panose="020F0502020204030204" pitchFamily="34" charset="0"/>
              </a:rPr>
              <a:t>extrêmes</a:t>
            </a:r>
            <a:r>
              <a:rPr lang="en-IN" sz="1700" dirty="0">
                <a:latin typeface="Calibri" panose="020F0502020204030204" pitchFamily="34" charset="0"/>
                <a:cs typeface="Calibri" panose="020F0502020204030204" pitchFamily="34" charset="0"/>
              </a:rPr>
              <a:t> des distributions </a:t>
            </a:r>
            <a:r>
              <a:rPr lang="en-IN" sz="1700" dirty="0" err="1">
                <a:latin typeface="Calibri" panose="020F0502020204030204" pitchFamily="34" charset="0"/>
                <a:cs typeface="Calibri" panose="020F0502020204030204" pitchFamily="34" charset="0"/>
              </a:rPr>
              <a:t>statistiques</a:t>
            </a:r>
            <a:r>
              <a:rPr lang="en-IN" sz="1700" dirty="0">
                <a:latin typeface="Calibri" panose="020F0502020204030204" pitchFamily="34" charset="0"/>
                <a:cs typeface="Calibri" panose="020F0502020204030204" pitchFamily="34" charset="0"/>
              </a:rPr>
              <a:t>" (PDF), Annales de </a:t>
            </a:r>
            <a:r>
              <a:rPr lang="en-IN" sz="1700" dirty="0" err="1">
                <a:latin typeface="Calibri" panose="020F0502020204030204" pitchFamily="34" charset="0"/>
                <a:cs typeface="Calibri" panose="020F0502020204030204" pitchFamily="34" charset="0"/>
              </a:rPr>
              <a:t>l'Institut</a:t>
            </a:r>
            <a:r>
              <a:rPr lang="en-IN" sz="1700" dirty="0">
                <a:latin typeface="Calibri" panose="020F0502020204030204" pitchFamily="34" charset="0"/>
                <a:cs typeface="Calibri" panose="020F0502020204030204" pitchFamily="34" charset="0"/>
              </a:rPr>
              <a:t> Henri </a:t>
            </a:r>
            <a:r>
              <a:rPr lang="en-IN" sz="1700" dirty="0" err="1">
                <a:latin typeface="Calibri" panose="020F0502020204030204" pitchFamily="34" charset="0"/>
                <a:cs typeface="Calibri" panose="020F0502020204030204" pitchFamily="34" charset="0"/>
              </a:rPr>
              <a:t>Poincaré</a:t>
            </a:r>
            <a:r>
              <a:rPr lang="en-IN" sz="1700" dirty="0">
                <a:latin typeface="Calibri" panose="020F0502020204030204" pitchFamily="34" charset="0"/>
                <a:cs typeface="Calibri" panose="020F0502020204030204" pitchFamily="34" charset="0"/>
              </a:rPr>
              <a:t>, 5 (2) : 115–158. </a:t>
            </a:r>
          </a:p>
          <a:p>
            <a:r>
              <a:rPr lang="en-IN" sz="1700" dirty="0">
                <a:latin typeface="Calibri" panose="020F0502020204030204" pitchFamily="34" charset="0"/>
                <a:cs typeface="Calibri" panose="020F0502020204030204" pitchFamily="34" charset="0"/>
              </a:rPr>
              <a:t>A. Hazen et G.S. Williams, Hydraulic Tables, New York, John Wiley and Sons, 1920, 3e </a:t>
            </a:r>
            <a:r>
              <a:rPr lang="en-IN" sz="1700" dirty="0" err="1">
                <a:latin typeface="Calibri" panose="020F0502020204030204" pitchFamily="34" charset="0"/>
                <a:cs typeface="Calibri" panose="020F0502020204030204" pitchFamily="34" charset="0"/>
              </a:rPr>
              <a:t>éd</a:t>
            </a:r>
            <a:r>
              <a:rPr lang="en-IN" sz="17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indent="0">
              <a:buNone/>
            </a:pPr>
            <a:endParaRPr lang="en-IN" sz="17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E519B4-C790-49C6-B326-CBD2612CB22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528239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8C1BCA-247F-4480-B78C-924FEBA5CD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1A4C6A2-F740-4EA3-AB34-6C5A7A641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71" y="4603"/>
            <a:ext cx="4550429" cy="5143500"/>
          </a:xfrm>
          <a:custGeom>
            <a:avLst/>
            <a:gdLst>
              <a:gd name="connsiteX0" fmla="*/ 1619628 w 6067238"/>
              <a:gd name="connsiteY0" fmla="*/ 0 h 6858000"/>
              <a:gd name="connsiteX1" fmla="*/ 6067238 w 6067238"/>
              <a:gd name="connsiteY1" fmla="*/ 0 h 6858000"/>
              <a:gd name="connsiteX2" fmla="*/ 6067238 w 6067238"/>
              <a:gd name="connsiteY2" fmla="*/ 6858000 h 6858000"/>
              <a:gd name="connsiteX3" fmla="*/ 1619627 w 6067238"/>
              <a:gd name="connsiteY3" fmla="*/ 6858000 h 6858000"/>
              <a:gd name="connsiteX4" fmla="*/ 1615622 w 6067238"/>
              <a:gd name="connsiteY4" fmla="*/ 6854853 h 6858000"/>
              <a:gd name="connsiteX5" fmla="*/ 0 w 6067238"/>
              <a:gd name="connsiteY5" fmla="*/ 3429000 h 6858000"/>
              <a:gd name="connsiteX6" fmla="*/ 1615622 w 6067238"/>
              <a:gd name="connsiteY6" fmla="*/ 314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67238" h="6858000">
                <a:moveTo>
                  <a:pt x="1619628" y="0"/>
                </a:moveTo>
                <a:lnTo>
                  <a:pt x="6067238" y="0"/>
                </a:lnTo>
                <a:lnTo>
                  <a:pt x="6067238" y="6858000"/>
                </a:lnTo>
                <a:lnTo>
                  <a:pt x="1619627" y="6858000"/>
                </a:lnTo>
                <a:lnTo>
                  <a:pt x="1615622" y="6854853"/>
                </a:lnTo>
                <a:cubicBezTo>
                  <a:pt x="628921" y="6040555"/>
                  <a:pt x="0" y="4808224"/>
                  <a:pt x="0" y="3429000"/>
                </a:cubicBezTo>
                <a:cubicBezTo>
                  <a:pt x="0" y="2049777"/>
                  <a:pt x="628921" y="817446"/>
                  <a:pt x="1615622" y="3148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9C6A5528-4F9B-4B2D-8D1F-0C69B26FE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06968" y="0"/>
            <a:ext cx="1854498" cy="5143500"/>
          </a:xfrm>
          <a:custGeom>
            <a:avLst/>
            <a:gdLst>
              <a:gd name="connsiteX0" fmla="*/ 1056708 w 2472664"/>
              <a:gd name="connsiteY0" fmla="*/ 0 h 6858000"/>
              <a:gd name="connsiteX1" fmla="*/ 2472664 w 2472664"/>
              <a:gd name="connsiteY1" fmla="*/ 0 h 6858000"/>
              <a:gd name="connsiteX2" fmla="*/ 2400427 w 2472664"/>
              <a:gd name="connsiteY2" fmla="*/ 75768 h 6858000"/>
              <a:gd name="connsiteX3" fmla="*/ 1104861 w 2472664"/>
              <a:gd name="connsiteY3" fmla="*/ 3429000 h 6858000"/>
              <a:gd name="connsiteX4" fmla="*/ 2400427 w 2472664"/>
              <a:gd name="connsiteY4" fmla="*/ 6782233 h 6858000"/>
              <a:gd name="connsiteX5" fmla="*/ 2472664 w 2472664"/>
              <a:gd name="connsiteY5" fmla="*/ 6858000 h 6858000"/>
              <a:gd name="connsiteX6" fmla="*/ 1056708 w 2472664"/>
              <a:gd name="connsiteY6" fmla="*/ 6858000 h 6858000"/>
              <a:gd name="connsiteX7" fmla="*/ 1040416 w 2472664"/>
              <a:gd name="connsiteY7" fmla="*/ 6835090 h 6858000"/>
              <a:gd name="connsiteX8" fmla="*/ 0 w 2472664"/>
              <a:gd name="connsiteY8" fmla="*/ 3429000 h 6858000"/>
              <a:gd name="connsiteX9" fmla="*/ 1040416 w 2472664"/>
              <a:gd name="connsiteY9" fmla="*/ 2291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72664" h="6858000">
                <a:moveTo>
                  <a:pt x="1056708" y="0"/>
                </a:moveTo>
                <a:lnTo>
                  <a:pt x="2472664" y="0"/>
                </a:lnTo>
                <a:lnTo>
                  <a:pt x="2400427" y="75768"/>
                </a:lnTo>
                <a:cubicBezTo>
                  <a:pt x="1595469" y="961418"/>
                  <a:pt x="1104861" y="2137915"/>
                  <a:pt x="1104861" y="3429000"/>
                </a:cubicBezTo>
                <a:cubicBezTo>
                  <a:pt x="1104861" y="4720086"/>
                  <a:pt x="1595469" y="5896583"/>
                  <a:pt x="2400427" y="6782233"/>
                </a:cubicBezTo>
                <a:lnTo>
                  <a:pt x="2472664" y="6858000"/>
                </a:lnTo>
                <a:lnTo>
                  <a:pt x="1056708" y="6858000"/>
                </a:lnTo>
                <a:lnTo>
                  <a:pt x="1040416" y="6835090"/>
                </a:lnTo>
                <a:cubicBezTo>
                  <a:pt x="383551" y="5862802"/>
                  <a:pt x="0" y="4690693"/>
                  <a:pt x="0" y="3429000"/>
                </a:cubicBezTo>
                <a:cubicBezTo>
                  <a:pt x="0" y="2167308"/>
                  <a:pt x="383551" y="995199"/>
                  <a:pt x="1040416" y="22911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344357C-B5E5-490D-ACCB-5190AC4D04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573206"/>
            <a:ext cx="3171371" cy="3997088"/>
          </a:xfrm>
        </p:spPr>
        <p:txBody>
          <a:bodyPr anchor="ctr">
            <a:normAutofit/>
          </a:bodyPr>
          <a:lstStyle/>
          <a:p>
            <a:pPr algn="l"/>
            <a:r>
              <a:rPr lang="en-US" sz="6000" dirty="0"/>
              <a:t>Thank You</a:t>
            </a:r>
            <a:endParaRPr lang="en-IN" sz="60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C81842A-2C9C-4F1E-93C4-9C60321D6A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99659" y="1859933"/>
            <a:ext cx="3096822" cy="1423635"/>
          </a:xfrm>
        </p:spPr>
        <p:txBody>
          <a:bodyPr anchor="ctr">
            <a:normAutofit/>
          </a:bodyPr>
          <a:lstStyle/>
          <a:p>
            <a:pPr algn="l"/>
            <a:endParaRPr lang="en-IN" sz="2700">
              <a:solidFill>
                <a:schemeClr val="bg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C1F7A61-83BA-4E3D-8E8D-4FCFDDE12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7278" y="1494647"/>
            <a:ext cx="1116722" cy="2154206"/>
          </a:xfrm>
          <a:custGeom>
            <a:avLst/>
            <a:gdLst>
              <a:gd name="connsiteX0" fmla="*/ 1436137 w 1488962"/>
              <a:gd name="connsiteY0" fmla="*/ 0 h 2872274"/>
              <a:gd name="connsiteX1" fmla="*/ 1488962 w 1488962"/>
              <a:gd name="connsiteY1" fmla="*/ 2668 h 2872274"/>
              <a:gd name="connsiteX2" fmla="*/ 1488962 w 1488962"/>
              <a:gd name="connsiteY2" fmla="*/ 2869607 h 2872274"/>
              <a:gd name="connsiteX3" fmla="*/ 1436137 w 1488962"/>
              <a:gd name="connsiteY3" fmla="*/ 2872274 h 2872274"/>
              <a:gd name="connsiteX4" fmla="*/ 0 w 1488962"/>
              <a:gd name="connsiteY4" fmla="*/ 1436137 h 2872274"/>
              <a:gd name="connsiteX5" fmla="*/ 1436137 w 1488962"/>
              <a:gd name="connsiteY5" fmla="*/ 0 h 2872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8962" h="2872274">
                <a:moveTo>
                  <a:pt x="1436137" y="0"/>
                </a:moveTo>
                <a:lnTo>
                  <a:pt x="1488962" y="2668"/>
                </a:lnTo>
                <a:lnTo>
                  <a:pt x="1488962" y="2869607"/>
                </a:lnTo>
                <a:lnTo>
                  <a:pt x="1436137" y="2872274"/>
                </a:lnTo>
                <a:cubicBezTo>
                  <a:pt x="642980" y="2872274"/>
                  <a:pt x="0" y="2229294"/>
                  <a:pt x="0" y="1436137"/>
                </a:cubicBezTo>
                <a:cubicBezTo>
                  <a:pt x="0" y="642980"/>
                  <a:pt x="642980" y="0"/>
                  <a:pt x="1436137" y="0"/>
                </a:cubicBezTo>
                <a:close/>
              </a:path>
            </a:pathLst>
          </a:custGeom>
          <a:solidFill>
            <a:schemeClr val="accent6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685800">
              <a:buClrTx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82497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E90CE5-4D18-442C-8D91-E3B2897DF3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8650" y="3394010"/>
            <a:ext cx="5100991" cy="1303020"/>
          </a:xfrm>
        </p:spPr>
        <p:txBody>
          <a:bodyPr anchor="ctr">
            <a:normAutofit/>
          </a:bodyPr>
          <a:lstStyle/>
          <a:p>
            <a:pPr lvl="0" algn="r">
              <a:spcBef>
                <a:spcPts val="0"/>
              </a:spcBef>
            </a:pPr>
            <a:r>
              <a:rPr lang="en-IN" sz="4100" dirty="0"/>
              <a:t>CATCHMENT CHARACTERISTICS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FE547-CBF3-46CF-8553-746B1A432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0944" y="3394010"/>
            <a:ext cx="2444006" cy="1303020"/>
          </a:xfrm>
        </p:spPr>
        <p:txBody>
          <a:bodyPr anchor="ctr">
            <a:normAutofit/>
          </a:bodyPr>
          <a:lstStyle/>
          <a:p>
            <a:pPr algn="l"/>
            <a:endParaRPr lang="en-IN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1425" y="465360"/>
            <a:ext cx="1682850" cy="168284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6251" y="1849954"/>
            <a:ext cx="721796" cy="72179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44372" y="1745992"/>
            <a:ext cx="220271" cy="22027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9085" y="0"/>
            <a:ext cx="4274915" cy="3044433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0294" y="3394010"/>
            <a:ext cx="0" cy="130302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4583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400" y="118350"/>
            <a:ext cx="8282225" cy="319285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/>
        </p:nvSpPr>
        <p:spPr>
          <a:xfrm>
            <a:off x="602550" y="3709825"/>
            <a:ext cx="7869900" cy="1191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Var catchment is located in the south of France with a total area of about </a:t>
            </a:r>
            <a:r>
              <a:rPr lang="en" sz="1800" dirty="0">
                <a:highlight>
                  <a:schemeClr val="lt1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2822 km²</a:t>
            </a:r>
            <a:r>
              <a:rPr lang="en" sz="1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en" sz="1800" dirty="0">
                <a:highlight>
                  <a:srgbClr val="FFFFFF"/>
                </a:highlight>
                <a:latin typeface="Calibri" panose="020F0502020204030204" pitchFamily="34" charset="0"/>
                <a:cs typeface="Calibri" panose="020F0502020204030204" pitchFamily="34" charset="0"/>
              </a:rPr>
              <a:t>It is composed of five sub-catchments.</a:t>
            </a:r>
            <a:endParaRPr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6FDAC6-9CEF-479B-8885-0B964931085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E90CE5-4D18-442C-8D91-E3B2897DF3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8650" y="3394010"/>
            <a:ext cx="5100991" cy="1303020"/>
          </a:xfrm>
        </p:spPr>
        <p:txBody>
          <a:bodyPr anchor="ctr">
            <a:normAutofit fontScale="90000"/>
          </a:bodyPr>
          <a:lstStyle/>
          <a:p>
            <a:pPr algn="r"/>
            <a:r>
              <a:rPr lang="en" sz="4800" dirty="0"/>
              <a:t>DATA PREPARATION USING </a:t>
            </a:r>
            <a:r>
              <a:rPr lang="en" sz="4800" b="1" dirty="0"/>
              <a:t>IDF</a:t>
            </a:r>
            <a:r>
              <a:rPr lang="en" sz="4800" dirty="0"/>
              <a:t> CURVE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FE547-CBF3-46CF-8553-746B1A432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0944" y="3394010"/>
            <a:ext cx="2444006" cy="1303020"/>
          </a:xfrm>
        </p:spPr>
        <p:txBody>
          <a:bodyPr anchor="ctr">
            <a:normAutofit/>
          </a:bodyPr>
          <a:lstStyle/>
          <a:p>
            <a:pPr algn="l"/>
            <a:endParaRPr lang="en-IN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1425" y="465360"/>
            <a:ext cx="1682850" cy="168284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6251" y="1849954"/>
            <a:ext cx="721796" cy="72179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44372" y="1745992"/>
            <a:ext cx="220271" cy="22027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9085" y="0"/>
            <a:ext cx="4274915" cy="3044433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0294" y="3394010"/>
            <a:ext cx="0" cy="130302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542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F3501-92C7-4306-A456-E7507BE2FE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559294"/>
            <a:ext cx="7886700" cy="4073429"/>
          </a:xfrm>
        </p:spPr>
        <p:txBody>
          <a:bodyPr/>
          <a:lstStyle/>
          <a:p>
            <a:endParaRPr lang="en-US" dirty="0"/>
          </a:p>
          <a:p>
            <a:endParaRPr lang="en-GB" sz="1800" dirty="0"/>
          </a:p>
          <a:p>
            <a:r>
              <a:rPr lang="en-GB" sz="1500" dirty="0"/>
              <a:t>Montana equation: </a:t>
            </a:r>
            <a:r>
              <a:rPr lang="en-US" sz="1500" dirty="0"/>
              <a:t>I = a X t </a:t>
            </a:r>
            <a:r>
              <a:rPr lang="en-US" sz="1500" baseline="30000" dirty="0"/>
              <a:t>-b</a:t>
            </a:r>
            <a:endParaRPr lang="en-GB" sz="1500" dirty="0"/>
          </a:p>
          <a:p>
            <a:pPr marL="0" indent="0">
              <a:buNone/>
            </a:pPr>
            <a:r>
              <a:rPr lang="en-US" sz="1500" dirty="0"/>
              <a:t>I = Intensity (mm/</a:t>
            </a:r>
            <a:r>
              <a:rPr lang="en-US" sz="1500" dirty="0" err="1"/>
              <a:t>hr</a:t>
            </a:r>
            <a:r>
              <a:rPr lang="en-US" sz="1500" dirty="0"/>
              <a:t>)</a:t>
            </a:r>
            <a:endParaRPr lang="en-GB" sz="1500" dirty="0"/>
          </a:p>
          <a:p>
            <a:pPr marL="0" indent="0">
              <a:buNone/>
            </a:pPr>
            <a:r>
              <a:rPr lang="en-US" sz="1500" dirty="0"/>
              <a:t>t = duration (</a:t>
            </a:r>
            <a:r>
              <a:rPr lang="en-US" sz="1500" dirty="0" err="1"/>
              <a:t>hr</a:t>
            </a:r>
            <a:r>
              <a:rPr lang="en-US" sz="1500" dirty="0"/>
              <a:t>)</a:t>
            </a:r>
          </a:p>
          <a:p>
            <a:pPr marL="0" indent="0">
              <a:buNone/>
            </a:pPr>
            <a:r>
              <a:rPr lang="en-US" sz="1500" dirty="0"/>
              <a:t>a  &amp; b = </a:t>
            </a:r>
            <a:r>
              <a:rPr lang="en-GB" sz="1500" dirty="0">
                <a:cs typeface="Calibri" panose="020F0502020204030204" pitchFamily="34" charset="0"/>
              </a:rPr>
              <a:t>local coefficient statistically calculated </a:t>
            </a:r>
          </a:p>
          <a:p>
            <a:pPr marL="0" indent="0">
              <a:buNone/>
            </a:pPr>
            <a:r>
              <a:rPr lang="en-GB" sz="1500" dirty="0">
                <a:cs typeface="Calibri" panose="020F0502020204030204" pitchFamily="34" charset="0"/>
              </a:rPr>
              <a:t>	by </a:t>
            </a:r>
            <a:r>
              <a:rPr lang="en-GB" sz="1500" dirty="0" err="1">
                <a:cs typeface="Calibri" panose="020F0502020204030204" pitchFamily="34" charset="0"/>
              </a:rPr>
              <a:t>Meteo</a:t>
            </a:r>
            <a:r>
              <a:rPr lang="en-GB" sz="1500" dirty="0">
                <a:cs typeface="Calibri" panose="020F0502020204030204" pitchFamily="34" charset="0"/>
              </a:rPr>
              <a:t> France based on </a:t>
            </a:r>
          </a:p>
          <a:p>
            <a:pPr marL="0" indent="0">
              <a:buNone/>
            </a:pPr>
            <a:r>
              <a:rPr lang="en-GB" sz="1500" dirty="0">
                <a:cs typeface="Calibri" panose="020F0502020204030204" pitchFamily="34" charset="0"/>
              </a:rPr>
              <a:t>	measurement data from 1966 – 2012</a:t>
            </a:r>
          </a:p>
          <a:p>
            <a:pPr marL="0" indent="0">
              <a:buNone/>
            </a:pPr>
            <a:endParaRPr lang="en-GB" sz="105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GB" sz="1500" dirty="0">
                <a:latin typeface="Calibri" panose="020F0502020204030204" pitchFamily="34" charset="0"/>
                <a:cs typeface="Calibri" panose="020F0502020204030204" pitchFamily="34" charset="0"/>
              </a:rPr>
              <a:t>a &amp; b values for various return periods</a:t>
            </a:r>
          </a:p>
          <a:p>
            <a:pPr marL="0" indent="0">
              <a:buNone/>
            </a:pPr>
            <a:r>
              <a:rPr lang="en-GB" sz="1500" dirty="0"/>
              <a:t>		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B0A5C89-5F5D-411A-84B1-4A1313748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514"/>
            <a:ext cx="7886700" cy="551780"/>
          </a:xfrm>
        </p:spPr>
        <p:txBody>
          <a:bodyPr/>
          <a:lstStyle/>
          <a:p>
            <a:pPr algn="ctr"/>
            <a:r>
              <a:rPr lang="en-US" dirty="0"/>
              <a:t>Data preparation using IDF curve</a:t>
            </a:r>
            <a:endParaRPr lang="en-GB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9ABE80DB-6240-4D7E-93D2-5C4D5199A7C7}"/>
              </a:ext>
            </a:extLst>
          </p:cNvPr>
          <p:cNvGraphicFramePr>
            <a:graphicFrameLocks/>
          </p:cNvGraphicFramePr>
          <p:nvPr/>
        </p:nvGraphicFramePr>
        <p:xfrm>
          <a:off x="4353246" y="1111074"/>
          <a:ext cx="4753994" cy="31081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DD6673F-767F-4664-A3D1-665E99DB0277}"/>
              </a:ext>
            </a:extLst>
          </p:cNvPr>
          <p:cNvGraphicFramePr>
            <a:graphicFrameLocks noGrp="1"/>
          </p:cNvGraphicFramePr>
          <p:nvPr/>
        </p:nvGraphicFramePr>
        <p:xfrm>
          <a:off x="1220540" y="3600766"/>
          <a:ext cx="2934210" cy="103195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24922">
                  <a:extLst>
                    <a:ext uri="{9D8B030D-6E8A-4147-A177-3AD203B41FA5}">
                      <a16:colId xmlns:a16="http://schemas.microsoft.com/office/drawing/2014/main" val="643133733"/>
                    </a:ext>
                  </a:extLst>
                </a:gridCol>
                <a:gridCol w="552322">
                  <a:extLst>
                    <a:ext uri="{9D8B030D-6E8A-4147-A177-3AD203B41FA5}">
                      <a16:colId xmlns:a16="http://schemas.microsoft.com/office/drawing/2014/main" val="1928890794"/>
                    </a:ext>
                  </a:extLst>
                </a:gridCol>
                <a:gridCol w="552322">
                  <a:extLst>
                    <a:ext uri="{9D8B030D-6E8A-4147-A177-3AD203B41FA5}">
                      <a16:colId xmlns:a16="http://schemas.microsoft.com/office/drawing/2014/main" val="1621365562"/>
                    </a:ext>
                  </a:extLst>
                </a:gridCol>
                <a:gridCol w="552322">
                  <a:extLst>
                    <a:ext uri="{9D8B030D-6E8A-4147-A177-3AD203B41FA5}">
                      <a16:colId xmlns:a16="http://schemas.microsoft.com/office/drawing/2014/main" val="3427609913"/>
                    </a:ext>
                  </a:extLst>
                </a:gridCol>
                <a:gridCol w="552322">
                  <a:extLst>
                    <a:ext uri="{9D8B030D-6E8A-4147-A177-3AD203B41FA5}">
                      <a16:colId xmlns:a16="http://schemas.microsoft.com/office/drawing/2014/main" val="1346665450"/>
                    </a:ext>
                  </a:extLst>
                </a:gridCol>
              </a:tblGrid>
              <a:tr h="389118"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1" u="none" strike="noStrike" dirty="0">
                          <a:effectLst/>
                        </a:rPr>
                        <a:t>Coefficients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1" u="none" strike="noStrike" dirty="0">
                          <a:effectLst/>
                        </a:rPr>
                        <a:t>10 </a:t>
                      </a:r>
                      <a:r>
                        <a:rPr lang="en-GB" sz="1100" b="1" u="none" strike="noStrike" dirty="0" err="1">
                          <a:effectLst/>
                        </a:rPr>
                        <a:t>Yrs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1" u="none" strike="noStrike" dirty="0">
                          <a:effectLst/>
                        </a:rPr>
                        <a:t>20 </a:t>
                      </a:r>
                      <a:r>
                        <a:rPr lang="en-GB" sz="1100" b="1" u="none" strike="noStrike" dirty="0" err="1">
                          <a:effectLst/>
                        </a:rPr>
                        <a:t>Yrs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1" u="none" strike="noStrike" dirty="0">
                          <a:effectLst/>
                        </a:rPr>
                        <a:t>50 </a:t>
                      </a:r>
                      <a:r>
                        <a:rPr lang="en-GB" sz="1100" b="1" u="none" strike="noStrike" dirty="0" err="1">
                          <a:effectLst/>
                        </a:rPr>
                        <a:t>Yrs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b="1" u="none" strike="noStrike" dirty="0">
                          <a:effectLst/>
                        </a:rPr>
                        <a:t>100 </a:t>
                      </a:r>
                      <a:r>
                        <a:rPr lang="en-GB" sz="1100" b="1" u="none" strike="noStrike" dirty="0" err="1">
                          <a:effectLst/>
                        </a:rPr>
                        <a:t>Yrs</a:t>
                      </a:r>
                      <a:endParaRPr lang="en-GB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extLst>
                  <a:ext uri="{0D108BD9-81ED-4DB2-BD59-A6C34878D82A}">
                    <a16:rowId xmlns:a16="http://schemas.microsoft.com/office/drawing/2014/main" val="4208285097"/>
                  </a:ext>
                </a:extLst>
              </a:tr>
              <a:tr h="314860"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 dirty="0">
                          <a:effectLst/>
                        </a:rPr>
                        <a:t>a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 dirty="0">
                          <a:effectLst/>
                        </a:rPr>
                        <a:t>36.32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 dirty="0">
                          <a:effectLst/>
                        </a:rPr>
                        <a:t>40.09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 dirty="0">
                          <a:effectLst/>
                        </a:rPr>
                        <a:t>45.07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 dirty="0">
                          <a:effectLst/>
                        </a:rPr>
                        <a:t>97.50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extLst>
                  <a:ext uri="{0D108BD9-81ED-4DB2-BD59-A6C34878D82A}">
                    <a16:rowId xmlns:a16="http://schemas.microsoft.com/office/drawing/2014/main" val="4191267395"/>
                  </a:ext>
                </a:extLst>
              </a:tr>
              <a:tr h="327979"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b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>
                          <a:effectLst/>
                        </a:rPr>
                        <a:t>0.65</a:t>
                      </a:r>
                      <a:endParaRPr lang="en-GB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 dirty="0">
                          <a:effectLst/>
                        </a:rPr>
                        <a:t>0.65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 dirty="0">
                          <a:effectLst/>
                        </a:rPr>
                        <a:t>0.65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100" u="none" strike="noStrike" dirty="0">
                          <a:effectLst/>
                        </a:rPr>
                        <a:t>0.82</a:t>
                      </a:r>
                      <a:endParaRPr lang="en-GB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715" marR="5715" marT="5715" marB="0" anchor="b"/>
                </a:tc>
                <a:extLst>
                  <a:ext uri="{0D108BD9-81ED-4DB2-BD59-A6C34878D82A}">
                    <a16:rowId xmlns:a16="http://schemas.microsoft.com/office/drawing/2014/main" val="23911273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6809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21840-198C-4529-B879-14E97000F5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632536"/>
            <a:ext cx="7886700" cy="4000187"/>
          </a:xfrm>
        </p:spPr>
        <p:txBody>
          <a:bodyPr/>
          <a:lstStyle/>
          <a:p>
            <a:r>
              <a:rPr lang="en-US" sz="1500" dirty="0"/>
              <a:t>Hyetograph obtained using alternative block method.</a:t>
            </a:r>
          </a:p>
          <a:p>
            <a:r>
              <a:rPr lang="en-US" sz="1500" dirty="0"/>
              <a:t>Objective is to construct hyetograph such that peak precipitation occurs in the middle of the storm</a:t>
            </a:r>
          </a:p>
          <a:p>
            <a:r>
              <a:rPr lang="en-US" sz="1500" dirty="0"/>
              <a:t>One of the recommended approaches to generate design storm among others (</a:t>
            </a:r>
            <a:r>
              <a:rPr lang="en-US" sz="1500" dirty="0" err="1"/>
              <a:t>Sifalda</a:t>
            </a:r>
            <a:r>
              <a:rPr lang="en-US" sz="1500" dirty="0"/>
              <a:t> and linear / exponential models)</a:t>
            </a:r>
          </a:p>
          <a:p>
            <a:endParaRPr lang="en-US" sz="15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0327578-792E-47F3-BC29-612DF0DC6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220" y="13692"/>
            <a:ext cx="7886700" cy="61884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Data Preparation : with IDF curve</a:t>
            </a:r>
            <a:endParaRPr lang="en-GB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956A3360-8A5A-44A3-9F87-7AB8F0962CB0}"/>
              </a:ext>
            </a:extLst>
          </p:cNvPr>
          <p:cNvSpPr/>
          <p:nvPr/>
        </p:nvSpPr>
        <p:spPr>
          <a:xfrm>
            <a:off x="6409954" y="3352972"/>
            <a:ext cx="1264513" cy="216740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5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397EAC-87BF-4B43-94DB-9E7A62645E7B}"/>
              </a:ext>
            </a:extLst>
          </p:cNvPr>
          <p:cNvSpPr txBox="1"/>
          <p:nvPr/>
        </p:nvSpPr>
        <p:spPr>
          <a:xfrm>
            <a:off x="7702212" y="3218967"/>
            <a:ext cx="1264513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Used as input for HEC-HMS</a:t>
            </a:r>
            <a:endParaRPr lang="en-GB" sz="1050" dirty="0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F334CD0C-F216-49EA-9D88-9055F5ABC5AF}"/>
              </a:ext>
            </a:extLst>
          </p:cNvPr>
          <p:cNvGraphicFramePr>
            <a:graphicFrameLocks/>
          </p:cNvGraphicFramePr>
          <p:nvPr/>
        </p:nvGraphicFramePr>
        <p:xfrm>
          <a:off x="0" y="1938027"/>
          <a:ext cx="6382209" cy="31917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494044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E90CE5-4D18-442C-8D91-E3B2897DF3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8650" y="3394010"/>
            <a:ext cx="5100991" cy="1303020"/>
          </a:xfrm>
        </p:spPr>
        <p:txBody>
          <a:bodyPr anchor="ctr">
            <a:normAutofit/>
          </a:bodyPr>
          <a:lstStyle/>
          <a:p>
            <a:pPr algn="r"/>
            <a:r>
              <a:rPr lang="en" sz="4100" dirty="0"/>
              <a:t>HYDROLOGICAL MODELLING</a:t>
            </a:r>
            <a:endParaRPr lang="en-IN" sz="4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FE547-CBF3-46CF-8553-746B1A432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0944" y="3394010"/>
            <a:ext cx="2444006" cy="1303020"/>
          </a:xfrm>
        </p:spPr>
        <p:txBody>
          <a:bodyPr anchor="ctr">
            <a:normAutofit/>
          </a:bodyPr>
          <a:lstStyle/>
          <a:p>
            <a:pPr algn="l"/>
            <a:r>
              <a:rPr lang="en-IN" sz="2800" dirty="0"/>
              <a:t>HEC-HMS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1425" y="465360"/>
            <a:ext cx="1682850" cy="168284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6251" y="1849954"/>
            <a:ext cx="721796" cy="72179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44372" y="1745992"/>
            <a:ext cx="220271" cy="22027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9085" y="0"/>
            <a:ext cx="4274915" cy="3044433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  <a:sym typeface="Arial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0294" y="3394010"/>
            <a:ext cx="0" cy="130302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240098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1095</Words>
  <Application>Microsoft Office PowerPoint</Application>
  <PresentationFormat>On-screen Show (16:9)</PresentationFormat>
  <Paragraphs>279</Paragraphs>
  <Slides>31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Arial</vt:lpstr>
      <vt:lpstr>Calibri</vt:lpstr>
      <vt:lpstr>Calibri Light</vt:lpstr>
      <vt:lpstr>Cambria Math</vt:lpstr>
      <vt:lpstr>Times New Roman</vt:lpstr>
      <vt:lpstr>Wingdings</vt:lpstr>
      <vt:lpstr>Simple Light</vt:lpstr>
      <vt:lpstr>Office Theme</vt:lpstr>
      <vt:lpstr>PowerPoint Presentation</vt:lpstr>
      <vt:lpstr>PowerPoint Presentation</vt:lpstr>
      <vt:lpstr>PowerPoint Presentation</vt:lpstr>
      <vt:lpstr>CATCHMENT CHARACTERISTICS</vt:lpstr>
      <vt:lpstr>PowerPoint Presentation</vt:lpstr>
      <vt:lpstr>DATA PREPARATION USING IDF CURVE</vt:lpstr>
      <vt:lpstr>Data preparation using IDF curve</vt:lpstr>
      <vt:lpstr>Data Preparation : with IDF curve</vt:lpstr>
      <vt:lpstr>HYDROLOGICAL MODELLING</vt:lpstr>
      <vt:lpstr>Hydrological modelling</vt:lpstr>
      <vt:lpstr>Hydrological modelling</vt:lpstr>
      <vt:lpstr>Results from Hydrological Modelling</vt:lpstr>
      <vt:lpstr>DATA PREPARATION USING RAINFALL GENERATOR</vt:lpstr>
      <vt:lpstr>Data Preparation with rainfall generator</vt:lpstr>
      <vt:lpstr>HYDROLOGICAL MODELLING</vt:lpstr>
      <vt:lpstr>Hydrological Modelling</vt:lpstr>
      <vt:lpstr>Flood Frequency Analysis</vt:lpstr>
      <vt:lpstr>Methods</vt:lpstr>
      <vt:lpstr>Procedure</vt:lpstr>
      <vt:lpstr>Flood analysis by Gumbel’s Distribution</vt:lpstr>
      <vt:lpstr>Flood frequency for 1975-2018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Nishant Rajpoot</cp:lastModifiedBy>
  <cp:revision>20</cp:revision>
  <dcterms:modified xsi:type="dcterms:W3CDTF">2020-02-21T08:10:44Z</dcterms:modified>
</cp:coreProperties>
</file>